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69" r:id="rId3"/>
    <p:sldId id="271" r:id="rId4"/>
    <p:sldId id="258" r:id="rId5"/>
    <p:sldId id="259" r:id="rId6"/>
    <p:sldId id="274" r:id="rId7"/>
    <p:sldId id="287" r:id="rId8"/>
    <p:sldId id="275" r:id="rId9"/>
    <p:sldId id="278" r:id="rId10"/>
    <p:sldId id="279" r:id="rId11"/>
    <p:sldId id="282" r:id="rId12"/>
    <p:sldId id="280" r:id="rId13"/>
    <p:sldId id="283" r:id="rId14"/>
    <p:sldId id="276" r:id="rId15"/>
    <p:sldId id="284" r:id="rId16"/>
    <p:sldId id="277" r:id="rId17"/>
    <p:sldId id="273" r:id="rId18"/>
    <p:sldId id="288" r:id="rId19"/>
    <p:sldId id="270"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Cambria Math" panose="02040503050406030204" pitchFamily="18" charset="0"/>
      <p:regular r:id="rId26"/>
    </p:embeddedFont>
    <p:embeddedFont>
      <p:font typeface="Roboto" panose="02000000000000000000" pitchFamily="2" charset="0"/>
      <p:regular r:id="rId27"/>
      <p:bold r:id="rId28"/>
      <p:italic r:id="rId29"/>
      <p:boldItalic r:id="rId30"/>
    </p:embeddedFont>
    <p:embeddedFont>
      <p:font typeface="Roboto Light"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88930" autoAdjust="0"/>
  </p:normalViewPr>
  <p:slideViewPr>
    <p:cSldViewPr snapToGrid="0">
      <p:cViewPr>
        <p:scale>
          <a:sx n="100" d="100"/>
          <a:sy n="100" d="100"/>
        </p:scale>
        <p:origin x="806"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ec3869e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ec3869e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A simple way to speed up rendering time is by using bounding volumes. The basic idea is that you have a volume that bounds all of the triangles in a mesh. When you shoot a ray, instead of having to test for an intersection with each triangle, you can just see if it hits the bounding volume, since testing a single volume instead of the triangles is a lot faster. If the ray misses the volume, we know the ray can’t hit the mesh.</a:t>
            </a:r>
          </a:p>
        </p:txBody>
      </p:sp>
    </p:spTree>
    <p:extLst>
      <p:ext uri="{BB962C8B-B14F-4D97-AF65-F5344CB8AC3E}">
        <p14:creationId xmlns:p14="http://schemas.microsoft.com/office/powerpoint/2010/main" val="3688910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f9f6c614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f9f6c614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This monkey head, which has 968 triangles, originally took 180 seconds to render. By using a single bounding volume – which, in this case, is a box – the render time is reduced to 130 seconds.</a:t>
            </a:r>
            <a:endParaRPr dirty="0"/>
          </a:p>
        </p:txBody>
      </p:sp>
    </p:spTree>
    <p:extLst>
      <p:ext uri="{BB962C8B-B14F-4D97-AF65-F5344CB8AC3E}">
        <p14:creationId xmlns:p14="http://schemas.microsoft.com/office/powerpoint/2010/main" val="3032904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ec3869e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ec3869e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For more complex scenes with several meshes, we can use a Bounding Volume Hierarchy to further speed things up. A BVH is essentially just a bounding volume that contains other bounding volumes. These smaller bounding volumes can also contain others as well.</a:t>
            </a:r>
          </a:p>
          <a:p>
            <a:pPr marL="0" lvl="0" indent="0" rtl="0">
              <a:spcBef>
                <a:spcPts val="0"/>
              </a:spcBef>
              <a:spcAft>
                <a:spcPts val="0"/>
              </a:spcAft>
              <a:buNone/>
            </a:pPr>
            <a:r>
              <a:rPr lang="en-US" dirty="0"/>
              <a:t>For example, look at this graphic. Instead of testing 5 bounding volumes for each ray that we cast, we can first test the biggest bounding volume. If the ray hits that, we can test the smaller volumes, and so on.</a:t>
            </a:r>
            <a:endParaRPr dirty="0"/>
          </a:p>
        </p:txBody>
      </p:sp>
    </p:spTree>
    <p:extLst>
      <p:ext uri="{BB962C8B-B14F-4D97-AF65-F5344CB8AC3E}">
        <p14:creationId xmlns:p14="http://schemas.microsoft.com/office/powerpoint/2010/main" val="3415169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f9f6c614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f9f6c614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This scene contains 2420 triangles and has a higher resolution than the previous image. By using a BVH it takes only 11 seconds to render.</a:t>
            </a:r>
            <a:endParaRPr dirty="0"/>
          </a:p>
        </p:txBody>
      </p:sp>
    </p:spTree>
    <p:extLst>
      <p:ext uri="{BB962C8B-B14F-4D97-AF65-F5344CB8AC3E}">
        <p14:creationId xmlns:p14="http://schemas.microsoft.com/office/powerpoint/2010/main" val="197349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ec3869e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ec3869e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Next up is lighting. By adding a light source, we can have light effects such as shading in our images.</a:t>
            </a:r>
          </a:p>
          <a:p>
            <a:pPr marL="0" lvl="0" indent="0" rtl="0">
              <a:spcBef>
                <a:spcPts val="0"/>
              </a:spcBef>
              <a:spcAft>
                <a:spcPts val="0"/>
              </a:spcAft>
              <a:buNone/>
            </a:pPr>
            <a:r>
              <a:rPr lang="en-US" dirty="0"/>
              <a:t>At each ray-object intersection, we cast a shadow ray from that point to a point on the light. If the shadow ray doesn’t hit any other objects, then we can “see” the light from that point. Otherwise, the light is blocked and we won’t add any lighting to that point.</a:t>
            </a:r>
            <a:endParaRPr dirty="0"/>
          </a:p>
        </p:txBody>
      </p:sp>
    </p:spTree>
    <p:extLst>
      <p:ext uri="{BB962C8B-B14F-4D97-AF65-F5344CB8AC3E}">
        <p14:creationId xmlns:p14="http://schemas.microsoft.com/office/powerpoint/2010/main" val="3562231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ec3869e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ec3869e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In Monte Carlo Path Tracing, we attempt to solve the rendering equation, shown here, using Monte Carlo Integration. Doing so will allow us to approximate the outgoing light from an object based on the incoming light and the object’s emittance.</a:t>
            </a:r>
          </a:p>
          <a:p>
            <a:pPr marL="0" lvl="0" indent="0" rtl="0">
              <a:spcBef>
                <a:spcPts val="0"/>
              </a:spcBef>
              <a:spcAft>
                <a:spcPts val="0"/>
              </a:spcAft>
              <a:buNone/>
            </a:pPr>
            <a:r>
              <a:rPr lang="en-US" dirty="0"/>
              <a:t>In Bidirectional Path Tracing we shoot rays from both the camera and the light source. By connecting these paths, we can get a better and more balanced image than we would by using MCPT.</a:t>
            </a:r>
          </a:p>
        </p:txBody>
      </p:sp>
    </p:spTree>
    <p:extLst>
      <p:ext uri="{BB962C8B-B14F-4D97-AF65-F5344CB8AC3E}">
        <p14:creationId xmlns:p14="http://schemas.microsoft.com/office/powerpoint/2010/main" val="3388795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ec3869e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ec3869e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In these two images we have a single spherical light. The left was made using Monte Carlo Path Tracing, while the right used Bidirectional Path Tracing.</a:t>
            </a:r>
          </a:p>
          <a:p>
            <a:pPr marL="0" lvl="0" indent="0" rtl="0">
              <a:spcBef>
                <a:spcPts val="0"/>
              </a:spcBef>
              <a:spcAft>
                <a:spcPts val="0"/>
              </a:spcAft>
              <a:buNone/>
            </a:pPr>
            <a:r>
              <a:rPr lang="en-US" dirty="0"/>
              <a:t>BDPT produces images of better quality than MCPT, but it is more complex and thus takes more time. However, BDPT takes less time to produce the same quality image as MCPT.</a:t>
            </a:r>
            <a:endParaRPr dirty="0"/>
          </a:p>
        </p:txBody>
      </p:sp>
    </p:spTree>
    <p:extLst>
      <p:ext uri="{BB962C8B-B14F-4D97-AF65-F5344CB8AC3E}">
        <p14:creationId xmlns:p14="http://schemas.microsoft.com/office/powerpoint/2010/main" val="1741631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f9f6c614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f9f6c614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Here are the results I have so far from the ray tracer I built.</a:t>
            </a:r>
          </a:p>
          <a:p>
            <a:pPr marL="0" lvl="0" indent="0" rtl="0">
              <a:spcBef>
                <a:spcPts val="0"/>
              </a:spcBef>
              <a:spcAft>
                <a:spcPts val="0"/>
              </a:spcAft>
              <a:buNone/>
            </a:pPr>
            <a:r>
              <a:rPr lang="en-US" dirty="0"/>
              <a:t>On the left is a scene with 5 small spheres. By using Monte Carlo Path Tracing or Bidirectional Path Tracing, we can simulate how light interacts with these objects for a realistic effect.</a:t>
            </a:r>
          </a:p>
          <a:p>
            <a:pPr marL="0" lvl="0" indent="0" rtl="0">
              <a:spcBef>
                <a:spcPts val="0"/>
              </a:spcBef>
              <a:spcAft>
                <a:spcPts val="0"/>
              </a:spcAft>
              <a:buNone/>
            </a:pPr>
            <a:r>
              <a:rPr lang="en-US" dirty="0"/>
              <a:t>On the right is a dragon mesh that has 100,000 triangles. The use of a Bounding Volume Hierarchy makes the render time relatively short.</a:t>
            </a:r>
            <a:endParaRPr dirty="0"/>
          </a:p>
        </p:txBody>
      </p:sp>
    </p:spTree>
    <p:extLst>
      <p:ext uri="{BB962C8B-B14F-4D97-AF65-F5344CB8AC3E}">
        <p14:creationId xmlns:p14="http://schemas.microsoft.com/office/powerpoint/2010/main" val="994755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f9f6c6144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f9f6c6144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40051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f9f6c6144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f9f6c6144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6465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f9f6c614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f9f6c614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Computer Graphics is the field of study that deals with the display and control of images on a computer screen.</a:t>
            </a:r>
          </a:p>
          <a:p>
            <a:pPr marL="0" lvl="0" indent="0" rtl="0">
              <a:spcBef>
                <a:spcPts val="0"/>
              </a:spcBef>
              <a:spcAft>
                <a:spcPts val="0"/>
              </a:spcAft>
              <a:buNone/>
            </a:pPr>
            <a:r>
              <a:rPr lang="en-US"/>
              <a:t>Real-time computer graphics is when images are rendered quickly enough for users to be able to respond to the images for an interactive experience. The obvious example of this is, of course, video games.</a:t>
            </a:r>
            <a:endParaRPr lang="en-US" dirty="0"/>
          </a:p>
        </p:txBody>
      </p:sp>
    </p:spTree>
    <p:extLst>
      <p:ext uri="{BB962C8B-B14F-4D97-AF65-F5344CB8AC3E}">
        <p14:creationId xmlns:p14="http://schemas.microsoft.com/office/powerpoint/2010/main" val="2283416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f9f6c614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3f9f6c614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Computer Graphics is the field of study that deals with the display and control of images on a computer screen.</a:t>
            </a:r>
            <a:endParaRPr dirty="0"/>
          </a:p>
          <a:p>
            <a:pPr marL="0" lvl="0" indent="0" rtl="0">
              <a:spcBef>
                <a:spcPts val="0"/>
              </a:spcBef>
              <a:spcAft>
                <a:spcPts val="0"/>
              </a:spcAft>
              <a:buNone/>
            </a:pPr>
            <a:r>
              <a:rPr lang="en-US" dirty="0"/>
              <a:t>There are several different methods for creating images. For example, rasterization is a method that is commonly used in video games or other real-time applications.</a:t>
            </a:r>
          </a:p>
          <a:p>
            <a:pPr marL="0" lvl="0" indent="0" rtl="0">
              <a:spcBef>
                <a:spcPts val="0"/>
              </a:spcBef>
              <a:spcAft>
                <a:spcPts val="0"/>
              </a:spcAft>
              <a:buNone/>
            </a:pPr>
            <a:r>
              <a:rPr lang="en-US" dirty="0"/>
              <a:t>Ray tracing, on the other hand, is a much more advanced and realistic, as well as highly intensive, way of rendering a scene. Ray tracing is what I focused on in my internship.</a:t>
            </a:r>
            <a:endParaRPr dirty="0"/>
          </a:p>
        </p:txBody>
      </p:sp>
    </p:spTree>
    <p:extLst>
      <p:ext uri="{BB962C8B-B14F-4D97-AF65-F5344CB8AC3E}">
        <p14:creationId xmlns:p14="http://schemas.microsoft.com/office/powerpoint/2010/main" val="3517694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f9f6c614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f9f6c614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Over time, many improvements have been made in the field of computer graphics, making things more and more realistic. For example, this picture is taken from a video game released just last year. </a:t>
            </a:r>
            <a:r>
              <a:rPr lang="en-US" dirty="0"/>
              <a:t>Since this was done with rasterization, the reflections on the car as well as the shading had to be done manually.</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ec3869e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ec3869e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Ray tracing is guided by the concept that all the objects we see are illuminated by light</a:t>
            </a:r>
            <a:r>
              <a:rPr lang="en" dirty="0"/>
              <a:t>.</a:t>
            </a:r>
            <a:endParaRPr dirty="0"/>
          </a:p>
          <a:p>
            <a:pPr marL="0" lvl="0" indent="0" rtl="0">
              <a:spcBef>
                <a:spcPts val="0"/>
              </a:spcBef>
              <a:spcAft>
                <a:spcPts val="0"/>
              </a:spcAft>
              <a:buNone/>
            </a:pPr>
            <a:r>
              <a:rPr lang="en" dirty="0"/>
              <a:t>In ray tracing, we </a:t>
            </a:r>
            <a:r>
              <a:rPr lang="en-US" dirty="0"/>
              <a:t>attempt to simulate how the light interacts with objects along its path from the light source to various objects to our eyes.</a:t>
            </a:r>
            <a:endParaRPr lang="en" dirty="0"/>
          </a:p>
          <a:p>
            <a:pPr marL="0" lvl="0" indent="0" rtl="0">
              <a:spcBef>
                <a:spcPts val="0"/>
              </a:spcBef>
              <a:spcAft>
                <a:spcPts val="0"/>
              </a:spcAft>
              <a:buNone/>
            </a:pPr>
            <a:r>
              <a:rPr lang="en-US" dirty="0"/>
              <a:t>So the general concept is that w</a:t>
            </a:r>
            <a:r>
              <a:rPr lang="en" dirty="0"/>
              <a:t>e trace light rays backwards, from our eyes to various objects to the light’s sourc</a:t>
            </a:r>
            <a:r>
              <a:rPr lang="en-US" dirty="0"/>
              <a:t>e. We shoot a ray from the camera to each pixel on the screen and see what it hits.</a:t>
            </a:r>
            <a:endParaRPr dirty="0"/>
          </a:p>
          <a:p>
            <a:pPr marL="0" lvl="0" indent="0" rtl="0">
              <a:spcBef>
                <a:spcPts val="0"/>
              </a:spcBef>
              <a:spcAft>
                <a:spcPts val="0"/>
              </a:spcAft>
              <a:buNone/>
            </a:pPr>
            <a:endParaRPr dirty="0"/>
          </a:p>
          <a:p>
            <a:pPr marL="0" lvl="0" indent="0">
              <a:spcBef>
                <a:spcPts val="0"/>
              </a:spcBef>
              <a:spcAft>
                <a:spcPts val="0"/>
              </a:spcAft>
              <a:buNone/>
            </a:pPr>
            <a:r>
              <a:rPr lang="en-US" dirty="0"/>
              <a:t>It is important to note that in rasterization, light effects such as reflection or shading must be approximated using various tricks; in ray tracing it can be perfectly simulated.</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ec3869e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ec3869e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Rays are defined by a starting point and a direction. We start each ray at a set point and direct it based on which pixel we want to color. Then we test for intersections between that ray and all the objects in the scene. If it hits an object, we then simulate the interaction between the ray and that object and the ray bounces off the surface. We continue this process until we don’t hit anything or we manually terminate the ray.</a:t>
            </a:r>
            <a:endParaRPr dirty="0"/>
          </a:p>
        </p:txBody>
      </p:sp>
    </p:spTree>
    <p:extLst>
      <p:ext uri="{BB962C8B-B14F-4D97-AF65-F5344CB8AC3E}">
        <p14:creationId xmlns:p14="http://schemas.microsoft.com/office/powerpoint/2010/main" val="474401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ec3869e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ec3869e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Antialiasing is where you send more than one ray per pixel and get the average of the colors. This smooths rough edges and reduces noise.</a:t>
            </a:r>
            <a:endParaRPr dirty="0"/>
          </a:p>
        </p:txBody>
      </p:sp>
    </p:spTree>
    <p:extLst>
      <p:ext uri="{BB962C8B-B14F-4D97-AF65-F5344CB8AC3E}">
        <p14:creationId xmlns:p14="http://schemas.microsoft.com/office/powerpoint/2010/main" val="1328640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ec3869e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ec3869e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Here is an example of three spheres. The left and right spheres have metal material and reflect just like a mirror.</a:t>
            </a:r>
            <a:endParaRPr dirty="0"/>
          </a:p>
        </p:txBody>
      </p:sp>
    </p:spTree>
    <p:extLst>
      <p:ext uri="{BB962C8B-B14F-4D97-AF65-F5344CB8AC3E}">
        <p14:creationId xmlns:p14="http://schemas.microsoft.com/office/powerpoint/2010/main" val="190094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ec3869ee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ec3869ee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By putting a bunch of triangles together in our scene, we can make a mesh like this teapot. Often times these meshes have a ton of triangles, which can make rendering an image extremely slow.</a:t>
            </a:r>
            <a:endParaRPr dirty="0"/>
          </a:p>
        </p:txBody>
      </p:sp>
    </p:spTree>
    <p:extLst>
      <p:ext uri="{BB962C8B-B14F-4D97-AF65-F5344CB8AC3E}">
        <p14:creationId xmlns:p14="http://schemas.microsoft.com/office/powerpoint/2010/main" val="362646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a:latin typeface="Roboto"/>
                <a:ea typeface="Roboto"/>
                <a:cs typeface="Roboto"/>
                <a:sym typeface="Roboto"/>
              </a:rPr>
              <a:t>Physically Based Rendering</a:t>
            </a:r>
            <a:endParaRPr dirty="0">
              <a:latin typeface="Roboto"/>
              <a:ea typeface="Roboto"/>
              <a:cs typeface="Roboto"/>
              <a:sym typeface="Roboto"/>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latin typeface="Roboto Light"/>
                <a:ea typeface="Roboto Light"/>
                <a:cs typeface="Roboto Light"/>
                <a:sym typeface="Roboto Light"/>
              </a:rPr>
              <a:t>Raymond Liu</a:t>
            </a:r>
            <a:endParaRPr dirty="0">
              <a:latin typeface="Roboto Light"/>
              <a:ea typeface="Roboto Light"/>
              <a:cs typeface="Roboto Light"/>
              <a:sym typeface="Roboto Light"/>
            </a:endParaRPr>
          </a:p>
          <a:p>
            <a:pPr marL="0" lvl="0" indent="0">
              <a:spcBef>
                <a:spcPts val="0"/>
              </a:spcBef>
              <a:spcAft>
                <a:spcPts val="0"/>
              </a:spcAft>
              <a:buNone/>
            </a:pPr>
            <a:r>
              <a:rPr lang="en" dirty="0">
                <a:latin typeface="Roboto Light"/>
                <a:ea typeface="Roboto Light"/>
                <a:cs typeface="Roboto Light"/>
                <a:sym typeface="Roboto Light"/>
              </a:rPr>
              <a:t>Oregon State University</a:t>
            </a:r>
            <a:endParaRPr dirty="0">
              <a:latin typeface="Roboto Light"/>
              <a:ea typeface="Roboto Light"/>
              <a:cs typeface="Roboto Light"/>
              <a:sym typeface="Roboto Light"/>
            </a:endParaRPr>
          </a:p>
          <a:p>
            <a:pPr marL="0" lvl="0" indent="0">
              <a:spcBef>
                <a:spcPts val="0"/>
              </a:spcBef>
              <a:spcAft>
                <a:spcPts val="0"/>
              </a:spcAft>
              <a:buNone/>
            </a:pPr>
            <a:endParaRPr sz="2000" dirty="0">
              <a:latin typeface="Roboto Light"/>
              <a:ea typeface="Roboto Light"/>
              <a:cs typeface="Roboto Light"/>
              <a:sym typeface="Roboto Light"/>
            </a:endParaRPr>
          </a:p>
        </p:txBody>
      </p:sp>
      <p:pic>
        <p:nvPicPr>
          <p:cNvPr id="3" name="Picture 2">
            <a:extLst>
              <a:ext uri="{FF2B5EF4-FFF2-40B4-BE49-F238E27FC236}">
                <a16:creationId xmlns:a16="http://schemas.microsoft.com/office/drawing/2014/main" id="{98E9C9DF-C2CC-4C56-AEB4-0A1488E864E7}"/>
              </a:ext>
            </a:extLst>
          </p:cNvPr>
          <p:cNvPicPr>
            <a:picLocks noChangeAspect="1"/>
          </p:cNvPicPr>
          <p:nvPr/>
        </p:nvPicPr>
        <p:blipFill>
          <a:blip r:embed="rId3"/>
          <a:stretch>
            <a:fillRect/>
          </a:stretch>
        </p:blipFill>
        <p:spPr>
          <a:xfrm>
            <a:off x="493220" y="39282"/>
            <a:ext cx="1537424" cy="1410586"/>
          </a:xfrm>
          <a:prstGeom prst="rect">
            <a:avLst/>
          </a:prstGeom>
        </p:spPr>
      </p:pic>
      <p:pic>
        <p:nvPicPr>
          <p:cNvPr id="7" name="Picture 6">
            <a:extLst>
              <a:ext uri="{FF2B5EF4-FFF2-40B4-BE49-F238E27FC236}">
                <a16:creationId xmlns:a16="http://schemas.microsoft.com/office/drawing/2014/main" id="{FC2CD4B6-3BAD-4BA8-9A8F-3CDD6AFF5323}"/>
              </a:ext>
            </a:extLst>
          </p:cNvPr>
          <p:cNvPicPr>
            <a:picLocks noChangeAspect="1"/>
          </p:cNvPicPr>
          <p:nvPr/>
        </p:nvPicPr>
        <p:blipFill>
          <a:blip r:embed="rId4"/>
          <a:stretch>
            <a:fillRect/>
          </a:stretch>
        </p:blipFill>
        <p:spPr>
          <a:xfrm>
            <a:off x="5392291" y="138519"/>
            <a:ext cx="3332456" cy="12121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latin typeface="Roboto"/>
                <a:ea typeface="Roboto"/>
                <a:cs typeface="Roboto"/>
                <a:sym typeface="Roboto"/>
              </a:rPr>
              <a:t>Acceleration – Bounding Volume</a:t>
            </a:r>
            <a:endParaRPr dirty="0">
              <a:latin typeface="Roboto"/>
              <a:ea typeface="Roboto"/>
              <a:cs typeface="Roboto"/>
              <a:sym typeface="Roboto"/>
            </a:endParaRPr>
          </a:p>
        </p:txBody>
      </p:sp>
      <p:sp>
        <p:nvSpPr>
          <p:cNvPr id="73" name="Google Shape;73;p16"/>
          <p:cNvSpPr txBox="1">
            <a:spLocks noGrp="1"/>
          </p:cNvSpPr>
          <p:nvPr>
            <p:ph type="body" idx="1"/>
          </p:nvPr>
        </p:nvSpPr>
        <p:spPr>
          <a:xfrm>
            <a:off x="311699" y="1438825"/>
            <a:ext cx="8520600" cy="3416400"/>
          </a:xfrm>
          <a:prstGeom prst="rect">
            <a:avLst/>
          </a:prstGeom>
        </p:spPr>
        <p:txBody>
          <a:bodyPr spcFirstLastPara="1" wrap="square" lIns="91425" tIns="91425" rIns="91425" bIns="91425" anchor="t" anchorCtr="0">
            <a:noAutofit/>
          </a:bodyPr>
          <a:lstStyle/>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Let each object have a volume that tightly bounds it</a:t>
            </a:r>
          </a:p>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These bounding volumes are easier to test for intersections</a:t>
            </a:r>
          </a:p>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Instead of testing the objects for ray intersections, test the bounding volumes</a:t>
            </a:r>
          </a:p>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If the ray misses the bounding volume, then we know the object cannot be hit</a:t>
            </a:r>
          </a:p>
        </p:txBody>
      </p:sp>
      <p:pic>
        <p:nvPicPr>
          <p:cNvPr id="4" name="Picture 3">
            <a:extLst>
              <a:ext uri="{FF2B5EF4-FFF2-40B4-BE49-F238E27FC236}">
                <a16:creationId xmlns:a16="http://schemas.microsoft.com/office/drawing/2014/main" id="{9F2BE1F8-6954-446D-84A6-5DDC89ED29D5}"/>
              </a:ext>
            </a:extLst>
          </p:cNvPr>
          <p:cNvPicPr>
            <a:picLocks noChangeAspect="1"/>
          </p:cNvPicPr>
          <p:nvPr/>
        </p:nvPicPr>
        <p:blipFill rotWithShape="1">
          <a:blip r:embed="rId4"/>
          <a:srcRect t="4438"/>
          <a:stretch/>
        </p:blipFill>
        <p:spPr>
          <a:xfrm>
            <a:off x="2603635" y="3130378"/>
            <a:ext cx="3936728" cy="2013122"/>
          </a:xfrm>
          <a:prstGeom prst="rect">
            <a:avLst/>
          </a:prstGeom>
        </p:spPr>
      </p:pic>
    </p:spTree>
    <p:extLst>
      <p:ext uri="{BB962C8B-B14F-4D97-AF65-F5344CB8AC3E}">
        <p14:creationId xmlns:p14="http://schemas.microsoft.com/office/powerpoint/2010/main" val="361626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2"/>
        <p:cNvGrpSpPr/>
        <p:nvPr/>
      </p:nvGrpSpPr>
      <p:grpSpPr>
        <a:xfrm>
          <a:off x="0" y="0"/>
          <a:ext cx="0" cy="0"/>
          <a:chOff x="0" y="0"/>
          <a:chExt cx="0" cy="0"/>
        </a:xfrm>
      </p:grpSpPr>
      <p:pic>
        <p:nvPicPr>
          <p:cNvPr id="2050" name="Picture 2" descr="https://lh4.googleusercontent.com/WKh1wdXK477GqP64Ta-lIUiGftoCVQmaCr_mHZlHiojo97JlX2hLIDYSIijMKNVHL8PuXbjATD-BQCvKIzvCnO-hICkn-grtiVyRxyX8O76mLlDAhKTeqeexgDnPzHisYiylx3pApoI">
            <a:extLst>
              <a:ext uri="{FF2B5EF4-FFF2-40B4-BE49-F238E27FC236}">
                <a16:creationId xmlns:a16="http://schemas.microsoft.com/office/drawing/2014/main" id="{E38CDD91-CBA3-4176-91B7-9051A5883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009" y="1062202"/>
            <a:ext cx="6577981" cy="32889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A41FE2-9A24-47EA-A766-7383592ADF48}"/>
              </a:ext>
            </a:extLst>
          </p:cNvPr>
          <p:cNvSpPr txBox="1"/>
          <p:nvPr/>
        </p:nvSpPr>
        <p:spPr>
          <a:xfrm>
            <a:off x="362465" y="4544714"/>
            <a:ext cx="8419070" cy="523220"/>
          </a:xfrm>
          <a:prstGeom prst="rect">
            <a:avLst/>
          </a:prstGeom>
          <a:noFill/>
        </p:spPr>
        <p:txBody>
          <a:bodyPr wrap="square" rtlCol="0">
            <a:spAutoFit/>
          </a:bodyPr>
          <a:lstStyle/>
          <a:p>
            <a:pPr algn="ctr"/>
            <a:r>
              <a:rPr lang="en-US" dirty="0">
                <a:latin typeface="Roboto Light" panose="02000000000000000000" pitchFamily="2" charset="0"/>
                <a:ea typeface="Roboto Light" panose="02000000000000000000" pitchFamily="2" charset="0"/>
              </a:rPr>
              <a:t>400x200 resolution – 968 triangles – 180 second render time</a:t>
            </a:r>
          </a:p>
          <a:p>
            <a:pPr algn="ctr"/>
            <a:r>
              <a:rPr lang="en-US" dirty="0">
                <a:latin typeface="Roboto Light" panose="02000000000000000000" pitchFamily="2" charset="0"/>
                <a:ea typeface="Roboto Light" panose="02000000000000000000" pitchFamily="2" charset="0"/>
              </a:rPr>
              <a:t>Reduced to 130 seconds with a single axis-aligned bounding box</a:t>
            </a:r>
          </a:p>
        </p:txBody>
      </p:sp>
    </p:spTree>
    <p:extLst>
      <p:ext uri="{BB962C8B-B14F-4D97-AF65-F5344CB8AC3E}">
        <p14:creationId xmlns:p14="http://schemas.microsoft.com/office/powerpoint/2010/main" val="1341048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latin typeface="Roboto"/>
                <a:ea typeface="Roboto"/>
                <a:cs typeface="Roboto"/>
                <a:sym typeface="Roboto"/>
              </a:rPr>
              <a:t>Acceleration – Bounding Volume Hierarchy</a:t>
            </a:r>
            <a:endParaRPr dirty="0">
              <a:latin typeface="Roboto"/>
              <a:ea typeface="Roboto"/>
              <a:cs typeface="Roboto"/>
              <a:sym typeface="Roboto"/>
            </a:endParaRPr>
          </a:p>
        </p:txBody>
      </p:sp>
      <p:sp>
        <p:nvSpPr>
          <p:cNvPr id="73" name="Google Shape;73;p16"/>
          <p:cNvSpPr txBox="1">
            <a:spLocks noGrp="1"/>
          </p:cNvSpPr>
          <p:nvPr>
            <p:ph type="body" idx="1"/>
          </p:nvPr>
        </p:nvSpPr>
        <p:spPr>
          <a:xfrm>
            <a:off x="311699" y="1438825"/>
            <a:ext cx="8520600" cy="3416400"/>
          </a:xfrm>
          <a:prstGeom prst="rect">
            <a:avLst/>
          </a:prstGeom>
        </p:spPr>
        <p:txBody>
          <a:bodyPr spcFirstLastPara="1" wrap="square" lIns="91425" tIns="91425" rIns="91425" bIns="91425" anchor="t" anchorCtr="0">
            <a:noAutofit/>
          </a:bodyPr>
          <a:lstStyle/>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We can also have bounding volumes that contain other bounding volumes</a:t>
            </a:r>
          </a:p>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This is a Bounding Volume Hierarchy (BVH) – it helps speed things up even more when there are many objects</a:t>
            </a:r>
          </a:p>
        </p:txBody>
      </p:sp>
      <p:pic>
        <p:nvPicPr>
          <p:cNvPr id="8" name="Picture 7">
            <a:extLst>
              <a:ext uri="{FF2B5EF4-FFF2-40B4-BE49-F238E27FC236}">
                <a16:creationId xmlns:a16="http://schemas.microsoft.com/office/drawing/2014/main" id="{33174A56-7024-4E44-92E2-E15E131FC9B4}"/>
              </a:ext>
            </a:extLst>
          </p:cNvPr>
          <p:cNvPicPr>
            <a:picLocks noChangeAspect="1"/>
          </p:cNvPicPr>
          <p:nvPr/>
        </p:nvPicPr>
        <p:blipFill rotWithShape="1">
          <a:blip r:embed="rId4"/>
          <a:srcRect t="3144" b="5948"/>
          <a:stretch/>
        </p:blipFill>
        <p:spPr>
          <a:xfrm>
            <a:off x="2683474" y="2718486"/>
            <a:ext cx="3777050" cy="2281882"/>
          </a:xfrm>
          <a:prstGeom prst="rect">
            <a:avLst/>
          </a:prstGeom>
        </p:spPr>
      </p:pic>
    </p:spTree>
    <p:extLst>
      <p:ext uri="{BB962C8B-B14F-4D97-AF65-F5344CB8AC3E}">
        <p14:creationId xmlns:p14="http://schemas.microsoft.com/office/powerpoint/2010/main" val="1409299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2"/>
        <p:cNvGrpSpPr/>
        <p:nvPr/>
      </p:nvGrpSpPr>
      <p:grpSpPr>
        <a:xfrm>
          <a:off x="0" y="0"/>
          <a:ext cx="0" cy="0"/>
          <a:chOff x="0" y="0"/>
          <a:chExt cx="0" cy="0"/>
        </a:xfrm>
      </p:grpSpPr>
      <p:sp>
        <p:nvSpPr>
          <p:cNvPr id="2" name="TextBox 1">
            <a:extLst>
              <a:ext uri="{FF2B5EF4-FFF2-40B4-BE49-F238E27FC236}">
                <a16:creationId xmlns:a16="http://schemas.microsoft.com/office/drawing/2014/main" id="{CAA41FE2-9A24-47EA-A766-7383592ADF48}"/>
              </a:ext>
            </a:extLst>
          </p:cNvPr>
          <p:cNvSpPr txBox="1"/>
          <p:nvPr/>
        </p:nvSpPr>
        <p:spPr>
          <a:xfrm>
            <a:off x="362465" y="4627094"/>
            <a:ext cx="8419070" cy="523220"/>
          </a:xfrm>
          <a:prstGeom prst="rect">
            <a:avLst/>
          </a:prstGeom>
          <a:noFill/>
        </p:spPr>
        <p:txBody>
          <a:bodyPr wrap="square" rtlCol="0">
            <a:spAutoFit/>
          </a:bodyPr>
          <a:lstStyle/>
          <a:p>
            <a:pPr algn="ctr"/>
            <a:r>
              <a:rPr lang="en-US" dirty="0">
                <a:latin typeface="Roboto Light" panose="02000000000000000000" pitchFamily="2" charset="0"/>
                <a:ea typeface="Roboto Light" panose="02000000000000000000" pitchFamily="2" charset="0"/>
              </a:rPr>
              <a:t>800x600 resolution – 2420 triangles – 11 second render time</a:t>
            </a:r>
          </a:p>
          <a:p>
            <a:pPr algn="ctr"/>
            <a:r>
              <a:rPr lang="en-US" dirty="0">
                <a:latin typeface="Roboto Light" panose="02000000000000000000" pitchFamily="2" charset="0"/>
                <a:ea typeface="Roboto Light" panose="02000000000000000000" pitchFamily="2" charset="0"/>
              </a:rPr>
              <a:t>Used a bounding volume hierarchy</a:t>
            </a:r>
          </a:p>
        </p:txBody>
      </p:sp>
      <p:pic>
        <p:nvPicPr>
          <p:cNvPr id="3074" name="Picture 2" descr="https://lh4.googleusercontent.com/yBbsuyVmDwNo5uQoqVh7vfOLa8SUUgaX-JT7mcPfeUAKXcFaFJl_keT_z-RCiyEBlwAPZHJfkMMNTnzvbC-DXIlwBZDpt6W1D6SPErczCEOFXKDurBDPddtDnlm-YimwHh4jMck5AvI">
            <a:extLst>
              <a:ext uri="{FF2B5EF4-FFF2-40B4-BE49-F238E27FC236}">
                <a16:creationId xmlns:a16="http://schemas.microsoft.com/office/drawing/2014/main" id="{26D37004-9B73-4F6C-91C6-2FEBBF47B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061" y="977685"/>
            <a:ext cx="4865878" cy="3649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09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latin typeface="Roboto"/>
                <a:ea typeface="Roboto"/>
                <a:cs typeface="Roboto"/>
                <a:sym typeface="Roboto"/>
              </a:rPr>
              <a:t>Lighting</a:t>
            </a:r>
            <a:endParaRPr dirty="0">
              <a:latin typeface="Roboto"/>
              <a:ea typeface="Roboto"/>
              <a:cs typeface="Roboto"/>
              <a:sym typeface="Roboto"/>
            </a:endParaRPr>
          </a:p>
        </p:txBody>
      </p:sp>
      <p:sp>
        <p:nvSpPr>
          <p:cNvPr id="73" name="Google Shape;73;p16"/>
          <p:cNvSpPr txBox="1">
            <a:spLocks noGrp="1"/>
          </p:cNvSpPr>
          <p:nvPr>
            <p:ph type="body" idx="1"/>
          </p:nvPr>
        </p:nvSpPr>
        <p:spPr>
          <a:xfrm>
            <a:off x="311699" y="1438825"/>
            <a:ext cx="8520599" cy="3416400"/>
          </a:xfrm>
          <a:prstGeom prst="rect">
            <a:avLst/>
          </a:prstGeom>
        </p:spPr>
        <p:txBody>
          <a:bodyPr spcFirstLastPara="1" wrap="square" lIns="91425" tIns="91425" rIns="91425" bIns="91425" anchor="t" anchorCtr="0">
            <a:noAutofit/>
          </a:bodyPr>
          <a:lstStyle/>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We can add a light source for shading</a:t>
            </a:r>
          </a:p>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At each ray-object intersection, draw a line from the intersection point to the light source</a:t>
            </a:r>
          </a:p>
          <a:p>
            <a:pPr lvl="1" indent="-355600">
              <a:lnSpc>
                <a:spcPct val="150000"/>
              </a:lnSpc>
              <a:spcBef>
                <a:spcPts val="0"/>
              </a:spcBef>
              <a:buSzPts val="2000"/>
              <a:buFont typeface="Arial" panose="020B0604020202020204" pitchFamily="34" charset="0"/>
              <a:buChar char="•"/>
            </a:pPr>
            <a:r>
              <a:rPr lang="en-US" dirty="0">
                <a:latin typeface="Roboto Light"/>
                <a:ea typeface="Roboto Light"/>
                <a:cs typeface="Roboto Light"/>
                <a:sym typeface="Roboto Light"/>
              </a:rPr>
              <a:t>If the line doesn’t hit any objects, that means we can add light to that point</a:t>
            </a:r>
          </a:p>
          <a:p>
            <a:pPr lvl="1" indent="-355600">
              <a:lnSpc>
                <a:spcPct val="150000"/>
              </a:lnSpc>
              <a:spcBef>
                <a:spcPts val="0"/>
              </a:spcBef>
              <a:buSzPts val="2000"/>
              <a:buFont typeface="Arial" panose="020B0604020202020204" pitchFamily="34" charset="0"/>
              <a:buChar char="•"/>
            </a:pPr>
            <a:r>
              <a:rPr lang="en-US" dirty="0">
                <a:latin typeface="Roboto Light"/>
                <a:ea typeface="Roboto Light"/>
                <a:cs typeface="Roboto Light"/>
                <a:sym typeface="Roboto Light"/>
              </a:rPr>
              <a:t>Otherwise, the point will remain in the dark</a:t>
            </a:r>
          </a:p>
        </p:txBody>
      </p:sp>
    </p:spTree>
    <p:extLst>
      <p:ext uri="{BB962C8B-B14F-4D97-AF65-F5344CB8AC3E}">
        <p14:creationId xmlns:p14="http://schemas.microsoft.com/office/powerpoint/2010/main" val="917790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latin typeface="Roboto"/>
                <a:ea typeface="Roboto"/>
                <a:cs typeface="Roboto"/>
                <a:sym typeface="Roboto"/>
              </a:rPr>
              <a:t>Monte Carlo Path Tracing (MCPT)</a:t>
            </a:r>
            <a:endParaRPr dirty="0">
              <a:latin typeface="Roboto"/>
              <a:ea typeface="Roboto"/>
              <a:cs typeface="Roboto"/>
              <a:sym typeface="Roboto"/>
            </a:endParaRPr>
          </a:p>
        </p:txBody>
      </p:sp>
      <p:sp>
        <p:nvSpPr>
          <p:cNvPr id="73" name="Google Shape;73;p16"/>
          <p:cNvSpPr txBox="1">
            <a:spLocks noGrp="1"/>
          </p:cNvSpPr>
          <p:nvPr>
            <p:ph type="body" idx="1"/>
          </p:nvPr>
        </p:nvSpPr>
        <p:spPr>
          <a:xfrm>
            <a:off x="311699" y="1438825"/>
            <a:ext cx="8520600" cy="3416400"/>
          </a:xfrm>
          <a:prstGeom prst="rect">
            <a:avLst/>
          </a:prstGeom>
        </p:spPr>
        <p:txBody>
          <a:bodyPr spcFirstLastPara="1" wrap="square" lIns="91425" tIns="91425" rIns="91425" bIns="91425" anchor="t" anchorCtr="0">
            <a:noAutofit/>
          </a:bodyPr>
          <a:lstStyle/>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The rendering equation: </a:t>
            </a:r>
          </a:p>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Outgoing light = Emitted light + integral(BRDF * Incoming light * Incident angle)</a:t>
            </a:r>
          </a:p>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By approximating the integral using Monte Carlo methods, we can get an algorithm for determining the reflected light from an object</a:t>
            </a:r>
          </a:p>
          <a:p>
            <a:pPr marL="101600" lvl="0" indent="0" rtl="0">
              <a:lnSpc>
                <a:spcPct val="150000"/>
              </a:lnSpc>
              <a:spcBef>
                <a:spcPts val="0"/>
              </a:spcBef>
              <a:spcAft>
                <a:spcPts val="0"/>
              </a:spcAft>
              <a:buSzPts val="2000"/>
              <a:buNone/>
            </a:pPr>
            <a:r>
              <a:rPr lang="en-US" dirty="0">
                <a:latin typeface="Roboto" panose="02000000000000000000" pitchFamily="2" charset="0"/>
                <a:ea typeface="Roboto" panose="02000000000000000000" pitchFamily="2" charset="0"/>
                <a:cs typeface="Roboto Light"/>
                <a:sym typeface="Roboto Light"/>
              </a:rPr>
              <a:t>Bidirectional Path Tracing</a:t>
            </a:r>
          </a:p>
          <a:p>
            <a:pPr marL="387350" indent="-285750">
              <a:lnSpc>
                <a:spcPct val="150000"/>
              </a:lnSpc>
              <a:buSzPts val="2000"/>
              <a:buFont typeface="Arial" panose="020B0604020202020204" pitchFamily="34" charset="0"/>
              <a:buChar char="•"/>
            </a:pPr>
            <a:r>
              <a:rPr lang="en-US" dirty="0">
                <a:latin typeface="Roboto Light" panose="02000000000000000000" pitchFamily="2" charset="0"/>
                <a:ea typeface="Roboto Light" panose="02000000000000000000" pitchFamily="2" charset="0"/>
                <a:cs typeface="Roboto Light"/>
                <a:sym typeface="Roboto Light"/>
              </a:rPr>
              <a:t>While MCPT only shoots rays from the camera, in Bidirectional Path Tracing (BDPT), we trace rays from the camera as well as from the light and connect these paths.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363BE1F-3A70-4CAA-B4CC-29ED8FEBC160}"/>
                  </a:ext>
                </a:extLst>
              </p:cNvPr>
              <p:cNvSpPr txBox="1"/>
              <p:nvPr/>
            </p:nvSpPr>
            <p:spPr>
              <a:xfrm>
                <a:off x="3124430" y="1499711"/>
                <a:ext cx="6032791" cy="56637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166095"/>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𝑜</m:t>
                          </m:r>
                        </m:sub>
                      </m:sSub>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m:t>
                          </m:r>
                          <m:r>
                            <a:rPr lang="en-US" sz="1800" i="1">
                              <a:latin typeface="Cambria Math" panose="02040503050406030204" pitchFamily="18" charset="0"/>
                            </a:rPr>
                            <m:t>𝑤</m:t>
                          </m:r>
                        </m:e>
                      </m:d>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𝑒</m:t>
                          </m:r>
                        </m:sub>
                      </m:sSub>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m:t>
                          </m:r>
                          <m:r>
                            <a:rPr lang="en-US" sz="1800" i="1">
                              <a:latin typeface="Cambria Math" panose="02040503050406030204" pitchFamily="18" charset="0"/>
                            </a:rPr>
                            <m:t>𝑤</m:t>
                          </m:r>
                        </m:e>
                      </m:d>
                      <m:r>
                        <a:rPr lang="en-US" sz="1800" i="1">
                          <a:latin typeface="Cambria Math" panose="02040503050406030204" pitchFamily="18" charset="0"/>
                        </a:rPr>
                        <m:t>+</m:t>
                      </m:r>
                      <m:nary>
                        <m:naryPr>
                          <m:ctrlPr>
                            <a:rPr lang="en-US" sz="1800" i="1">
                              <a:latin typeface="Cambria Math" panose="02040503050406030204" pitchFamily="18" charset="0"/>
                            </a:rPr>
                          </m:ctrlPr>
                        </m:naryPr>
                        <m:sub>
                          <m:r>
                            <m:rPr>
                              <m:sty m:val="p"/>
                              <m:brk m:alnAt="23"/>
                            </m:rPr>
                            <a:rPr lang="el-GR" sz="1800" i="1">
                              <a:latin typeface="Cambria Math" panose="02040503050406030204" pitchFamily="18" charset="0"/>
                              <a:ea typeface="Cambria Math" panose="02040503050406030204" pitchFamily="18" charset="0"/>
                            </a:rPr>
                            <m:t>Ω</m:t>
                          </m:r>
                        </m:sub>
                        <m:sup>
                          <m:r>
                            <a:rPr lang="en-US" sz="1800" i="1">
                              <a:latin typeface="Cambria Math" panose="02040503050406030204" pitchFamily="18" charset="0"/>
                            </a:rPr>
                            <m:t> </m:t>
                          </m:r>
                        </m:sup>
                        <m:e>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r>
                                <a:rPr lang="en-US" sz="1800" i="1">
                                  <a:latin typeface="Cambria Math" panose="02040503050406030204" pitchFamily="18" charset="0"/>
                                </a:rPr>
                                <m:t>𝑟</m:t>
                              </m:r>
                            </m:sub>
                          </m:sSub>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𝑤</m:t>
                                  </m:r>
                                </m:e>
                                <m:sup>
                                  <m:r>
                                    <a:rPr lang="en-US" sz="1800" i="1">
                                      <a:latin typeface="Cambria Math" panose="02040503050406030204" pitchFamily="18" charset="0"/>
                                    </a:rPr>
                                    <m:t>′</m:t>
                                  </m:r>
                                </m:sup>
                              </m:sSup>
                              <m:r>
                                <a:rPr lang="en-US" sz="1800" i="1">
                                  <a:latin typeface="Cambria Math" panose="02040503050406030204" pitchFamily="18" charset="0"/>
                                </a:rPr>
                                <m:t>,</m:t>
                              </m:r>
                              <m:r>
                                <a:rPr lang="en-US" sz="1800" i="1">
                                  <a:latin typeface="Cambria Math" panose="02040503050406030204" pitchFamily="18" charset="0"/>
                                </a:rPr>
                                <m:t>𝑤</m:t>
                              </m:r>
                            </m:e>
                          </m:d>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𝑖</m:t>
                              </m:r>
                            </m:sub>
                          </m:sSub>
                          <m:d>
                            <m:dPr>
                              <m:ctrlPr>
                                <a:rPr lang="en-US" sz="1800" i="1">
                                  <a:latin typeface="Cambria Math" panose="02040503050406030204" pitchFamily="18" charset="0"/>
                                </a:rPr>
                              </m:ctrlPr>
                            </m:dPr>
                            <m:e>
                              <m:r>
                                <a:rPr lang="en-US" sz="1800" i="1">
                                  <a:latin typeface="Cambria Math" panose="02040503050406030204" pitchFamily="18" charset="0"/>
                                </a:rPr>
                                <m:t>𝑥</m:t>
                              </m:r>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𝑤</m:t>
                                  </m:r>
                                </m:e>
                                <m:sup>
                                  <m:r>
                                    <a:rPr lang="en-US" sz="1800" i="1">
                                      <a:latin typeface="Cambria Math" panose="02040503050406030204" pitchFamily="18" charset="0"/>
                                    </a:rPr>
                                    <m:t>′</m:t>
                                  </m:r>
                                </m:sup>
                              </m:sSup>
                            </m:e>
                          </m:d>
                          <m:d>
                            <m:dPr>
                              <m:ctrlPr>
                                <a:rPr lang="en-US" sz="1800" i="1">
                                  <a:latin typeface="Cambria Math" panose="02040503050406030204" pitchFamily="18" charset="0"/>
                                </a:rPr>
                              </m:ctrlPr>
                            </m:dPr>
                            <m:e>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𝑤</m:t>
                                  </m:r>
                                </m:e>
                                <m:sup>
                                  <m:r>
                                    <a:rPr lang="en-US" sz="1800" i="1">
                                      <a:latin typeface="Cambria Math" panose="02040503050406030204" pitchFamily="18" charset="0"/>
                                    </a:rPr>
                                    <m:t>′</m:t>
                                  </m:r>
                                </m:sup>
                              </m:sSup>
                              <m:r>
                                <a:rPr lang="en-US" sz="1800" i="1">
                                  <a:latin typeface="Cambria Math" panose="02040503050406030204" pitchFamily="18" charset="0"/>
                                </a:rPr>
                                <m:t>∙</m:t>
                              </m:r>
                              <m:r>
                                <a:rPr lang="en-US" sz="1800" i="1">
                                  <a:latin typeface="Cambria Math" panose="02040503050406030204" pitchFamily="18" charset="0"/>
                                </a:rPr>
                                <m:t>𝑛</m:t>
                              </m:r>
                            </m:e>
                          </m:d>
                          <m:r>
                            <a:rPr lang="en-US" sz="1800" i="1">
                              <a:latin typeface="Cambria Math" panose="02040503050406030204" pitchFamily="18" charset="0"/>
                            </a:rPr>
                            <m:t>𝑑</m:t>
                          </m:r>
                          <m:sSup>
                            <m:sSupPr>
                              <m:ctrlPr>
                                <a:rPr lang="en-US" sz="1800" i="1">
                                  <a:latin typeface="Cambria Math" panose="02040503050406030204" pitchFamily="18" charset="0"/>
                                </a:rPr>
                              </m:ctrlPr>
                            </m:sSupPr>
                            <m:e>
                              <m:r>
                                <a:rPr lang="en-US" sz="1800" i="1">
                                  <a:latin typeface="Cambria Math" panose="02040503050406030204" pitchFamily="18" charset="0"/>
                                </a:rPr>
                                <m:t>𝑤</m:t>
                              </m:r>
                            </m:e>
                            <m:sup>
                              <m:r>
                                <a:rPr lang="en-US" sz="1800" i="1">
                                  <a:latin typeface="Cambria Math" panose="02040503050406030204" pitchFamily="18" charset="0"/>
                                </a:rPr>
                                <m:t>′</m:t>
                              </m:r>
                            </m:sup>
                          </m:sSup>
                        </m:e>
                      </m:nary>
                    </m:oMath>
                  </m:oMathPara>
                </a14:m>
                <a:endParaRPr lang="en-US" sz="1800" dirty="0"/>
              </a:p>
            </p:txBody>
          </p:sp>
        </mc:Choice>
        <mc:Fallback xmlns="">
          <p:sp>
            <p:nvSpPr>
              <p:cNvPr id="9" name="TextBox 8">
                <a:extLst>
                  <a:ext uri="{FF2B5EF4-FFF2-40B4-BE49-F238E27FC236}">
                    <a16:creationId xmlns:a16="http://schemas.microsoft.com/office/drawing/2014/main" id="{5363BE1F-3A70-4CAA-B4CC-29ED8FEBC160}"/>
                  </a:ext>
                </a:extLst>
              </p:cNvPr>
              <p:cNvSpPr txBox="1">
                <a:spLocks noRot="1" noChangeAspect="1" noMove="1" noResize="1" noEditPoints="1" noAdjustHandles="1" noChangeArrowheads="1" noChangeShapeType="1" noTextEdit="1"/>
              </p:cNvSpPr>
              <p:nvPr/>
            </p:nvSpPr>
            <p:spPr>
              <a:xfrm>
                <a:off x="3124430" y="1499711"/>
                <a:ext cx="6032791" cy="566374"/>
              </a:xfrm>
              <a:prstGeom prst="rect">
                <a:avLst/>
              </a:prstGeom>
              <a:blipFill>
                <a:blip r:embed="rId4"/>
                <a:stretch>
                  <a:fillRect b="-1075"/>
                </a:stretch>
              </a:blipFill>
              <a:ln w="3175"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4236500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latin typeface="Roboto"/>
                <a:ea typeface="Roboto"/>
                <a:cs typeface="Roboto"/>
                <a:sym typeface="Roboto"/>
              </a:rPr>
              <a:t>Monte Carlo Path Tracing</a:t>
            </a:r>
            <a:endParaRPr dirty="0">
              <a:latin typeface="Roboto"/>
              <a:ea typeface="Roboto"/>
              <a:cs typeface="Roboto"/>
              <a:sym typeface="Roboto"/>
            </a:endParaRPr>
          </a:p>
        </p:txBody>
      </p:sp>
      <p:pic>
        <p:nvPicPr>
          <p:cNvPr id="10" name="Picture 9">
            <a:extLst>
              <a:ext uri="{FF2B5EF4-FFF2-40B4-BE49-F238E27FC236}">
                <a16:creationId xmlns:a16="http://schemas.microsoft.com/office/drawing/2014/main" id="{E24879AD-5591-4A99-9709-C544300E43B4}"/>
              </a:ext>
            </a:extLst>
          </p:cNvPr>
          <p:cNvPicPr>
            <a:picLocks noChangeAspect="1"/>
          </p:cNvPicPr>
          <p:nvPr/>
        </p:nvPicPr>
        <p:blipFill rotWithShape="1">
          <a:blip r:embed="rId4"/>
          <a:srcRect l="17890" r="18076"/>
          <a:stretch/>
        </p:blipFill>
        <p:spPr>
          <a:xfrm>
            <a:off x="617218" y="1438825"/>
            <a:ext cx="3954781" cy="3088036"/>
          </a:xfrm>
          <a:prstGeom prst="rect">
            <a:avLst/>
          </a:prstGeom>
        </p:spPr>
      </p:pic>
      <p:pic>
        <p:nvPicPr>
          <p:cNvPr id="3" name="Picture 2">
            <a:extLst>
              <a:ext uri="{FF2B5EF4-FFF2-40B4-BE49-F238E27FC236}">
                <a16:creationId xmlns:a16="http://schemas.microsoft.com/office/drawing/2014/main" id="{957CDAA8-FF11-4DF7-9A86-0A8EE293DF7B}"/>
              </a:ext>
            </a:extLst>
          </p:cNvPr>
          <p:cNvPicPr>
            <a:picLocks noChangeAspect="1"/>
          </p:cNvPicPr>
          <p:nvPr/>
        </p:nvPicPr>
        <p:blipFill rotWithShape="1">
          <a:blip r:embed="rId5"/>
          <a:srcRect l="17983" r="17983"/>
          <a:stretch/>
        </p:blipFill>
        <p:spPr>
          <a:xfrm>
            <a:off x="4572000" y="1438825"/>
            <a:ext cx="3954782" cy="3088036"/>
          </a:xfrm>
          <a:prstGeom prst="rect">
            <a:avLst/>
          </a:prstGeom>
        </p:spPr>
      </p:pic>
      <p:sp>
        <p:nvSpPr>
          <p:cNvPr id="11" name="TextBox 10">
            <a:extLst>
              <a:ext uri="{FF2B5EF4-FFF2-40B4-BE49-F238E27FC236}">
                <a16:creationId xmlns:a16="http://schemas.microsoft.com/office/drawing/2014/main" id="{736DD353-E237-4B94-A6DB-E9F3690B6323}"/>
              </a:ext>
            </a:extLst>
          </p:cNvPr>
          <p:cNvSpPr txBox="1"/>
          <p:nvPr/>
        </p:nvSpPr>
        <p:spPr>
          <a:xfrm>
            <a:off x="1150618" y="4567521"/>
            <a:ext cx="6842762" cy="523220"/>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We introduce a single spherical light; the background is dark.</a:t>
            </a:r>
          </a:p>
          <a:p>
            <a:r>
              <a:rPr lang="en-US" dirty="0">
                <a:latin typeface="Roboto Light" panose="02000000000000000000" pitchFamily="2" charset="0"/>
                <a:ea typeface="Roboto Light" panose="02000000000000000000" pitchFamily="2" charset="0"/>
              </a:rPr>
              <a:t>BDPT produces higher quality images than MCPT at the cost of increased complexity.</a:t>
            </a:r>
          </a:p>
        </p:txBody>
      </p:sp>
    </p:spTree>
    <p:extLst>
      <p:ext uri="{BB962C8B-B14F-4D97-AF65-F5344CB8AC3E}">
        <p14:creationId xmlns:p14="http://schemas.microsoft.com/office/powerpoint/2010/main" val="2778802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2"/>
        <p:cNvGrpSpPr/>
        <p:nvPr/>
      </p:nvGrpSpPr>
      <p:grpSpPr>
        <a:xfrm>
          <a:off x="0" y="0"/>
          <a:ext cx="0" cy="0"/>
          <a:chOff x="0" y="0"/>
          <a:chExt cx="0" cy="0"/>
        </a:xfrm>
      </p:grpSpPr>
      <p:sp>
        <p:nvSpPr>
          <p:cNvPr id="113" name="Google Shape;113;p23"/>
          <p:cNvSpPr txBox="1">
            <a:spLocks noGrp="1"/>
          </p:cNvSpPr>
          <p:nvPr>
            <p:ph type="ctrTitle"/>
          </p:nvPr>
        </p:nvSpPr>
        <p:spPr>
          <a:xfrm>
            <a:off x="266738" y="842011"/>
            <a:ext cx="1592043" cy="537084"/>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2800" dirty="0">
                <a:latin typeface="Roboto"/>
                <a:ea typeface="Roboto"/>
                <a:sym typeface="Roboto"/>
              </a:rPr>
              <a:t>Results</a:t>
            </a:r>
            <a:endParaRPr sz="2800" dirty="0">
              <a:latin typeface="Roboto"/>
              <a:ea typeface="Roboto"/>
              <a:sym typeface="Roboto"/>
            </a:endParaRPr>
          </a:p>
        </p:txBody>
      </p:sp>
      <p:pic>
        <p:nvPicPr>
          <p:cNvPr id="3" name="Picture 2">
            <a:extLst>
              <a:ext uri="{FF2B5EF4-FFF2-40B4-BE49-F238E27FC236}">
                <a16:creationId xmlns:a16="http://schemas.microsoft.com/office/drawing/2014/main" id="{2319EF05-C0B1-4385-BCE6-63919E084E93}"/>
              </a:ext>
            </a:extLst>
          </p:cNvPr>
          <p:cNvPicPr>
            <a:picLocks noChangeAspect="1"/>
          </p:cNvPicPr>
          <p:nvPr/>
        </p:nvPicPr>
        <p:blipFill>
          <a:blip r:embed="rId4"/>
          <a:stretch>
            <a:fillRect/>
          </a:stretch>
        </p:blipFill>
        <p:spPr>
          <a:xfrm>
            <a:off x="464255" y="1292243"/>
            <a:ext cx="3995319" cy="2996488"/>
          </a:xfrm>
          <a:prstGeom prst="rect">
            <a:avLst/>
          </a:prstGeom>
        </p:spPr>
      </p:pic>
      <p:pic>
        <p:nvPicPr>
          <p:cNvPr id="4" name="Picture 3">
            <a:extLst>
              <a:ext uri="{FF2B5EF4-FFF2-40B4-BE49-F238E27FC236}">
                <a16:creationId xmlns:a16="http://schemas.microsoft.com/office/drawing/2014/main" id="{448F27E7-6E6B-4159-8BAE-A5F77F1D04C8}"/>
              </a:ext>
            </a:extLst>
          </p:cNvPr>
          <p:cNvPicPr>
            <a:picLocks noChangeAspect="1"/>
          </p:cNvPicPr>
          <p:nvPr/>
        </p:nvPicPr>
        <p:blipFill>
          <a:blip r:embed="rId5"/>
          <a:stretch>
            <a:fillRect/>
          </a:stretch>
        </p:blipFill>
        <p:spPr>
          <a:xfrm>
            <a:off x="4435847" y="1292243"/>
            <a:ext cx="3995319" cy="2999993"/>
          </a:xfrm>
          <a:prstGeom prst="rect">
            <a:avLst/>
          </a:prstGeom>
        </p:spPr>
      </p:pic>
      <p:sp>
        <p:nvSpPr>
          <p:cNvPr id="5" name="TextBox 4">
            <a:extLst>
              <a:ext uri="{FF2B5EF4-FFF2-40B4-BE49-F238E27FC236}">
                <a16:creationId xmlns:a16="http://schemas.microsoft.com/office/drawing/2014/main" id="{422BA96A-81D7-4EDA-BF65-449854EFB7FC}"/>
              </a:ext>
            </a:extLst>
          </p:cNvPr>
          <p:cNvSpPr txBox="1"/>
          <p:nvPr/>
        </p:nvSpPr>
        <p:spPr>
          <a:xfrm>
            <a:off x="4576603" y="4282745"/>
            <a:ext cx="3823284" cy="523220"/>
          </a:xfrm>
          <a:prstGeom prst="rect">
            <a:avLst/>
          </a:prstGeom>
          <a:noFill/>
        </p:spPr>
        <p:txBody>
          <a:bodyPr wrap="square" rtlCol="0">
            <a:spAutoFit/>
          </a:bodyPr>
          <a:lstStyle/>
          <a:p>
            <a:pPr algn="ctr"/>
            <a:r>
              <a:rPr lang="en-US" dirty="0">
                <a:latin typeface="Roboto Light" panose="02000000000000000000" pitchFamily="2" charset="0"/>
                <a:ea typeface="Roboto Light" panose="02000000000000000000" pitchFamily="2" charset="0"/>
              </a:rPr>
              <a:t>This dragon has 100,000 triangles (!)</a:t>
            </a:r>
          </a:p>
          <a:p>
            <a:pPr algn="ctr"/>
            <a:r>
              <a:rPr lang="en-US" dirty="0">
                <a:latin typeface="Roboto Light" panose="02000000000000000000" pitchFamily="2" charset="0"/>
                <a:ea typeface="Roboto Light" panose="02000000000000000000" pitchFamily="2" charset="0"/>
              </a:rPr>
              <a:t> and took 360 seconds to render.</a:t>
            </a:r>
          </a:p>
        </p:txBody>
      </p:sp>
      <p:sp>
        <p:nvSpPr>
          <p:cNvPr id="6" name="TextBox 5">
            <a:extLst>
              <a:ext uri="{FF2B5EF4-FFF2-40B4-BE49-F238E27FC236}">
                <a16:creationId xmlns:a16="http://schemas.microsoft.com/office/drawing/2014/main" id="{F69A07F4-2BF1-4F56-A381-94D819BDAFB9}"/>
              </a:ext>
            </a:extLst>
          </p:cNvPr>
          <p:cNvSpPr txBox="1"/>
          <p:nvPr/>
        </p:nvSpPr>
        <p:spPr>
          <a:xfrm>
            <a:off x="550272" y="4301489"/>
            <a:ext cx="3823284" cy="738664"/>
          </a:xfrm>
          <a:prstGeom prst="rect">
            <a:avLst/>
          </a:prstGeom>
          <a:noFill/>
        </p:spPr>
        <p:txBody>
          <a:bodyPr wrap="square" rtlCol="0">
            <a:spAutoFit/>
          </a:bodyPr>
          <a:lstStyle/>
          <a:p>
            <a:pPr algn="ctr"/>
            <a:r>
              <a:rPr lang="en-US" dirty="0">
                <a:latin typeface="Roboto Light" panose="02000000000000000000" pitchFamily="2" charset="0"/>
                <a:ea typeface="Roboto Light" panose="02000000000000000000" pitchFamily="2" charset="0"/>
              </a:rPr>
              <a:t>We can place objects with varying colors and materials in the scene and introduce realistic lighting effects with MCPT or BDPT.</a:t>
            </a:r>
          </a:p>
        </p:txBody>
      </p:sp>
    </p:spTree>
    <p:extLst>
      <p:ext uri="{BB962C8B-B14F-4D97-AF65-F5344CB8AC3E}">
        <p14:creationId xmlns:p14="http://schemas.microsoft.com/office/powerpoint/2010/main" val="2917711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latin typeface="Roboto"/>
                <a:ea typeface="Roboto"/>
                <a:cs typeface="Roboto"/>
                <a:sym typeface="Roboto"/>
              </a:rPr>
              <a:t>References</a:t>
            </a:r>
            <a:endParaRPr dirty="0">
              <a:latin typeface="Roboto"/>
              <a:ea typeface="Roboto"/>
              <a:cs typeface="Roboto"/>
              <a:sym typeface="Roboto"/>
            </a:endParaRPr>
          </a:p>
        </p:txBody>
      </p:sp>
      <p:sp>
        <p:nvSpPr>
          <p:cNvPr id="119" name="Google Shape;119;p24"/>
          <p:cNvSpPr txBox="1">
            <a:spLocks noGrp="1"/>
          </p:cNvSpPr>
          <p:nvPr>
            <p:ph type="body" idx="1"/>
          </p:nvPr>
        </p:nvSpPr>
        <p:spPr>
          <a:xfrm>
            <a:off x="311700" y="1421523"/>
            <a:ext cx="8520600" cy="3416400"/>
          </a:xfrm>
          <a:prstGeom prst="rect">
            <a:avLst/>
          </a:prstGeom>
        </p:spPr>
        <p:txBody>
          <a:bodyPr spcFirstLastPara="1" wrap="square" lIns="91425" tIns="91425" rIns="91425" bIns="91425" anchor="t" anchorCtr="0">
            <a:noAutofit/>
          </a:bodyPr>
          <a:lstStyle/>
          <a:p>
            <a:pPr defTabSz="6166095">
              <a:buSzTx/>
              <a:buFont typeface="Arial" panose="020B0604020202020204" pitchFamily="34" charset="0"/>
              <a:buChar char="•"/>
            </a:pPr>
            <a:r>
              <a:rPr lang="en-US" sz="2000" dirty="0">
                <a:latin typeface="Roboto Light" panose="02000000000000000000" pitchFamily="2" charset="0"/>
                <a:ea typeface="Roboto Light" panose="02000000000000000000" pitchFamily="2" charset="0"/>
                <a:sym typeface="Calibri"/>
              </a:rPr>
              <a:t>Physically Based Rendering: From Theory to Implementation. Matt Pharr, Wenzel Jakob, Greg Humphreys.</a:t>
            </a:r>
          </a:p>
          <a:p>
            <a:pPr defTabSz="6166095">
              <a:buSzTx/>
              <a:buFont typeface="Arial" panose="020B0604020202020204" pitchFamily="34" charset="0"/>
              <a:buChar char="•"/>
            </a:pPr>
            <a:r>
              <a:rPr lang="en-US" sz="2000" dirty="0">
                <a:latin typeface="Roboto Light" panose="02000000000000000000" pitchFamily="2" charset="0"/>
                <a:ea typeface="Roboto Light" panose="02000000000000000000" pitchFamily="2" charset="0"/>
                <a:sym typeface="Calibri"/>
              </a:rPr>
              <a:t>Realistic Ray Tracing – 2nd Edition. Peter Shirley, R. Keith Morley.</a:t>
            </a:r>
          </a:p>
        </p:txBody>
      </p:sp>
    </p:spTree>
    <p:extLst>
      <p:ext uri="{BB962C8B-B14F-4D97-AF65-F5344CB8AC3E}">
        <p14:creationId xmlns:p14="http://schemas.microsoft.com/office/powerpoint/2010/main" val="3332007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latin typeface="Roboto"/>
                <a:ea typeface="Roboto"/>
                <a:cs typeface="Roboto"/>
                <a:sym typeface="Roboto"/>
              </a:rPr>
              <a:t>Acknowledgements</a:t>
            </a:r>
            <a:endParaRPr dirty="0">
              <a:latin typeface="Roboto"/>
              <a:ea typeface="Roboto"/>
              <a:cs typeface="Roboto"/>
              <a:sym typeface="Roboto"/>
            </a:endParaRPr>
          </a:p>
        </p:txBody>
      </p:sp>
      <p:sp>
        <p:nvSpPr>
          <p:cNvPr id="119" name="Google Shape;119;p24"/>
          <p:cNvSpPr txBox="1">
            <a:spLocks noGrp="1"/>
          </p:cNvSpPr>
          <p:nvPr>
            <p:ph type="body" idx="1"/>
          </p:nvPr>
        </p:nvSpPr>
        <p:spPr>
          <a:xfrm>
            <a:off x="311700" y="1421523"/>
            <a:ext cx="8520600" cy="3416400"/>
          </a:xfrm>
          <a:prstGeom prst="rect">
            <a:avLst/>
          </a:prstGeom>
        </p:spPr>
        <p:txBody>
          <a:bodyPr spcFirstLastPara="1" wrap="square" lIns="91425" tIns="91425" rIns="91425" bIns="91425" anchor="t" anchorCtr="0">
            <a:noAutofit/>
          </a:bodyPr>
          <a:lstStyle/>
          <a:p>
            <a:pPr marL="101600" lvl="0" indent="0" rtl="0">
              <a:lnSpc>
                <a:spcPct val="150000"/>
              </a:lnSpc>
              <a:spcBef>
                <a:spcPts val="0"/>
              </a:spcBef>
              <a:spcAft>
                <a:spcPts val="0"/>
              </a:spcAft>
              <a:buSzPts val="2000"/>
              <a:buNone/>
            </a:pPr>
            <a:r>
              <a:rPr lang="en-US" sz="2000" dirty="0">
                <a:latin typeface="Roboto Light" panose="02000000000000000000" pitchFamily="2" charset="0"/>
                <a:ea typeface="Roboto Light" panose="02000000000000000000" pitchFamily="2" charset="0"/>
                <a:cs typeface="Roboto Light"/>
                <a:sym typeface="Roboto Light"/>
              </a:rPr>
              <a:t>Mentors:</a:t>
            </a:r>
          </a:p>
          <a:p>
            <a:pPr marL="558800" indent="-457200">
              <a:lnSpc>
                <a:spcPct val="150000"/>
              </a:lnSpc>
              <a:buSzPts val="2000"/>
              <a:buFont typeface="Arial" panose="020B0604020202020204" pitchFamily="34" charset="0"/>
              <a:buChar char="•"/>
            </a:pPr>
            <a:r>
              <a:rPr lang="en-US" sz="2000" dirty="0">
                <a:latin typeface="Roboto Light"/>
                <a:ea typeface="Roboto Light"/>
                <a:cs typeface="Roboto Light"/>
                <a:sym typeface="Roboto Light"/>
              </a:rPr>
              <a:t>Dr. Eugene Zhang</a:t>
            </a:r>
          </a:p>
          <a:p>
            <a:pPr marL="558800" indent="-457200">
              <a:lnSpc>
                <a:spcPct val="150000"/>
              </a:lnSpc>
              <a:buSzPts val="2000"/>
              <a:buFont typeface="Arial" panose="020B0604020202020204" pitchFamily="34" charset="0"/>
              <a:buChar char="•"/>
            </a:pPr>
            <a:r>
              <a:rPr lang="en-US" sz="2000" dirty="0">
                <a:latin typeface="Roboto Light"/>
                <a:ea typeface="Roboto Light"/>
                <a:cs typeface="Roboto Light"/>
                <a:sym typeface="Roboto Light"/>
              </a:rPr>
              <a:t>Dr. Yue Zhang</a:t>
            </a:r>
          </a:p>
          <a:p>
            <a:pPr marL="558800" indent="-457200">
              <a:lnSpc>
                <a:spcPct val="150000"/>
              </a:lnSpc>
              <a:buSzPts val="2000"/>
              <a:buFont typeface="Arial" panose="020B0604020202020204" pitchFamily="34" charset="0"/>
              <a:buChar char="•"/>
            </a:pPr>
            <a:r>
              <a:rPr lang="en-US" sz="2000" dirty="0">
                <a:latin typeface="Roboto Light"/>
                <a:ea typeface="Roboto Light"/>
                <a:cs typeface="Roboto Light"/>
                <a:sym typeface="Roboto Light"/>
              </a:rPr>
              <a:t>Mr. </a:t>
            </a:r>
            <a:r>
              <a:rPr lang="en-US" sz="2000" dirty="0" err="1">
                <a:latin typeface="Roboto Light"/>
                <a:ea typeface="Roboto Light"/>
                <a:cs typeface="Roboto Light"/>
                <a:sym typeface="Roboto Light"/>
              </a:rPr>
              <a:t>Jinta</a:t>
            </a:r>
            <a:r>
              <a:rPr lang="en-US" sz="2000" dirty="0">
                <a:latin typeface="Roboto Light"/>
                <a:ea typeface="Roboto Light"/>
                <a:cs typeface="Roboto Light"/>
                <a:sym typeface="Roboto Light"/>
              </a:rPr>
              <a:t> Zheng</a:t>
            </a:r>
          </a:p>
          <a:p>
            <a:pPr marL="558800" indent="-457200">
              <a:lnSpc>
                <a:spcPct val="150000"/>
              </a:lnSpc>
              <a:buSzPts val="2000"/>
              <a:buFont typeface="Arial" panose="020B0604020202020204" pitchFamily="34" charset="0"/>
              <a:buChar char="•"/>
            </a:pPr>
            <a:r>
              <a:rPr lang="en-US" sz="2000" dirty="0">
                <a:latin typeface="Roboto Light"/>
                <a:ea typeface="Roboto Light"/>
                <a:cs typeface="Roboto Light"/>
                <a:sym typeface="Roboto Light"/>
              </a:rPr>
              <a:t>Ms. </a:t>
            </a:r>
            <a:r>
              <a:rPr lang="en-US" sz="2000" dirty="0" err="1">
                <a:latin typeface="Roboto Light"/>
                <a:ea typeface="Roboto Light"/>
                <a:cs typeface="Roboto Light"/>
                <a:sym typeface="Roboto Light"/>
              </a:rPr>
              <a:t>Fariba</a:t>
            </a:r>
            <a:r>
              <a:rPr lang="en-US" sz="2000" dirty="0">
                <a:latin typeface="Roboto Light"/>
                <a:ea typeface="Roboto Light"/>
                <a:cs typeface="Roboto Light"/>
                <a:sym typeface="Roboto Light"/>
              </a:rPr>
              <a:t> Khan</a:t>
            </a:r>
          </a:p>
          <a:p>
            <a:pPr marL="101600" indent="0">
              <a:lnSpc>
                <a:spcPct val="150000"/>
              </a:lnSpc>
              <a:buSzPts val="2000"/>
              <a:buNone/>
            </a:pPr>
            <a:r>
              <a:rPr lang="en-US" sz="2000" dirty="0">
                <a:latin typeface="Roboto Light"/>
                <a:ea typeface="Roboto Light"/>
                <a:cs typeface="Roboto Light"/>
                <a:sym typeface="Roboto Light"/>
              </a:rPr>
              <a:t>Teacher Monitor:</a:t>
            </a:r>
          </a:p>
          <a:p>
            <a:pPr marL="558800" indent="-457200">
              <a:lnSpc>
                <a:spcPct val="150000"/>
              </a:lnSpc>
              <a:buSzPts val="2000"/>
              <a:buFont typeface="Arial" panose="020B0604020202020204" pitchFamily="34" charset="0"/>
              <a:buChar char="•"/>
            </a:pPr>
            <a:r>
              <a:rPr lang="en-US" sz="2000" dirty="0">
                <a:latin typeface="Roboto Light"/>
                <a:ea typeface="Roboto Light"/>
                <a:cs typeface="Roboto Light"/>
                <a:sym typeface="Roboto Light"/>
              </a:rPr>
              <a:t>Ms. Cara Benfield</a:t>
            </a:r>
          </a:p>
        </p:txBody>
      </p:sp>
    </p:spTree>
    <p:extLst>
      <p:ext uri="{BB962C8B-B14F-4D97-AF65-F5344CB8AC3E}">
        <p14:creationId xmlns:p14="http://schemas.microsoft.com/office/powerpoint/2010/main" val="186420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latin typeface="Roboto"/>
                <a:ea typeface="Roboto"/>
                <a:cs typeface="Roboto"/>
                <a:sym typeface="Roboto"/>
              </a:rPr>
              <a:t>Overview</a:t>
            </a:r>
            <a:endParaRPr dirty="0">
              <a:latin typeface="Roboto"/>
              <a:ea typeface="Roboto"/>
              <a:cs typeface="Roboto"/>
              <a:sym typeface="Roboto"/>
            </a:endParaRPr>
          </a:p>
        </p:txBody>
      </p:sp>
      <p:sp>
        <p:nvSpPr>
          <p:cNvPr id="61" name="Google Shape;61;p14"/>
          <p:cNvSpPr txBox="1">
            <a:spLocks noGrp="1"/>
          </p:cNvSpPr>
          <p:nvPr>
            <p:ph type="body" idx="1"/>
          </p:nvPr>
        </p:nvSpPr>
        <p:spPr>
          <a:xfrm>
            <a:off x="311700" y="1438825"/>
            <a:ext cx="8520600" cy="3416400"/>
          </a:xfrm>
          <a:prstGeom prst="rect">
            <a:avLst/>
          </a:prstGeom>
        </p:spPr>
        <p:txBody>
          <a:bodyPr spcFirstLastPara="1" wrap="square" lIns="91425" tIns="91425" rIns="91425" bIns="91425" anchor="t" anchorCtr="0">
            <a:noAutofit/>
          </a:bodyPr>
          <a:lstStyle/>
          <a:p>
            <a:pPr marL="342900" lvl="0" rtl="0">
              <a:lnSpc>
                <a:spcPct val="150000"/>
              </a:lnSpc>
              <a:spcBef>
                <a:spcPts val="0"/>
              </a:spcBef>
              <a:spcAft>
                <a:spcPts val="0"/>
              </a:spcAft>
              <a:buFont typeface="+mj-lt"/>
              <a:buAutoNum type="arabicPeriod"/>
            </a:pPr>
            <a:r>
              <a:rPr lang="en-US" sz="2000" dirty="0">
                <a:latin typeface="Roboto" panose="02000000000000000000" pitchFamily="2" charset="0"/>
                <a:ea typeface="Roboto" panose="02000000000000000000" pitchFamily="2" charset="0"/>
                <a:cs typeface="Roboto Light"/>
                <a:sym typeface="Roboto Light"/>
              </a:rPr>
              <a:t>Background</a:t>
            </a:r>
          </a:p>
          <a:p>
            <a:pPr marL="342900" lvl="0" rtl="0">
              <a:lnSpc>
                <a:spcPct val="150000"/>
              </a:lnSpc>
              <a:spcBef>
                <a:spcPts val="0"/>
              </a:spcBef>
              <a:spcAft>
                <a:spcPts val="0"/>
              </a:spcAft>
              <a:buFont typeface="+mj-lt"/>
              <a:buAutoNum type="arabicPeriod"/>
            </a:pPr>
            <a:r>
              <a:rPr lang="en-US" sz="2000" dirty="0">
                <a:latin typeface="Roboto" panose="02000000000000000000" pitchFamily="2" charset="0"/>
                <a:ea typeface="Roboto" panose="02000000000000000000" pitchFamily="2" charset="0"/>
                <a:cs typeface="Roboto Light"/>
                <a:sym typeface="Roboto Light"/>
              </a:rPr>
              <a:t>Implementation</a:t>
            </a:r>
          </a:p>
          <a:p>
            <a:pPr marL="342900" lvl="0" rtl="0">
              <a:lnSpc>
                <a:spcPct val="150000"/>
              </a:lnSpc>
              <a:spcBef>
                <a:spcPts val="0"/>
              </a:spcBef>
              <a:spcAft>
                <a:spcPts val="0"/>
              </a:spcAft>
              <a:buFont typeface="+mj-lt"/>
              <a:buAutoNum type="arabicPeriod"/>
            </a:pPr>
            <a:r>
              <a:rPr lang="en-US" sz="2000" dirty="0">
                <a:latin typeface="Roboto" panose="02000000000000000000" pitchFamily="2" charset="0"/>
                <a:ea typeface="Roboto" panose="02000000000000000000" pitchFamily="2" charset="0"/>
                <a:cs typeface="Roboto Light"/>
                <a:sym typeface="Roboto Light"/>
              </a:rPr>
              <a:t>Logistics</a:t>
            </a:r>
          </a:p>
          <a:p>
            <a:pPr marL="342900" lvl="0" rtl="0">
              <a:lnSpc>
                <a:spcPct val="150000"/>
              </a:lnSpc>
              <a:spcBef>
                <a:spcPts val="0"/>
              </a:spcBef>
              <a:spcAft>
                <a:spcPts val="0"/>
              </a:spcAft>
              <a:buFont typeface="+mj-lt"/>
              <a:buAutoNum type="arabicPeriod"/>
            </a:pPr>
            <a:r>
              <a:rPr lang="en-US" sz="2000" dirty="0">
                <a:latin typeface="Roboto" panose="02000000000000000000" pitchFamily="2" charset="0"/>
                <a:ea typeface="Roboto" panose="02000000000000000000" pitchFamily="2" charset="0"/>
                <a:cs typeface="Roboto Light"/>
                <a:sym typeface="Roboto Light"/>
              </a:rPr>
              <a:t>Results</a:t>
            </a:r>
          </a:p>
        </p:txBody>
      </p:sp>
      <p:pic>
        <p:nvPicPr>
          <p:cNvPr id="3" name="Picture 2">
            <a:extLst>
              <a:ext uri="{FF2B5EF4-FFF2-40B4-BE49-F238E27FC236}">
                <a16:creationId xmlns:a16="http://schemas.microsoft.com/office/drawing/2014/main" id="{B25B0A20-E240-4E8B-B6A6-5AD3A3DE9FA7}"/>
              </a:ext>
            </a:extLst>
          </p:cNvPr>
          <p:cNvPicPr>
            <a:picLocks noChangeAspect="1"/>
          </p:cNvPicPr>
          <p:nvPr/>
        </p:nvPicPr>
        <p:blipFill rotWithShape="1">
          <a:blip r:embed="rId4"/>
          <a:srcRect t="2032" b="2742"/>
          <a:stretch/>
        </p:blipFill>
        <p:spPr>
          <a:xfrm>
            <a:off x="2981739" y="1082040"/>
            <a:ext cx="5516119" cy="3939540"/>
          </a:xfrm>
          <a:prstGeom prst="rect">
            <a:avLst/>
          </a:prstGeom>
        </p:spPr>
      </p:pic>
    </p:spTree>
    <p:extLst>
      <p:ext uri="{BB962C8B-B14F-4D97-AF65-F5344CB8AC3E}">
        <p14:creationId xmlns:p14="http://schemas.microsoft.com/office/powerpoint/2010/main" val="948936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latin typeface="Roboto"/>
                <a:ea typeface="Roboto"/>
                <a:cs typeface="Roboto"/>
                <a:sym typeface="Roboto"/>
              </a:rPr>
              <a:t>Computer Graphics</a:t>
            </a:r>
            <a:endParaRPr>
              <a:latin typeface="Roboto"/>
              <a:ea typeface="Roboto"/>
              <a:cs typeface="Roboto"/>
              <a:sym typeface="Roboto"/>
            </a:endParaRPr>
          </a:p>
        </p:txBody>
      </p:sp>
      <p:sp>
        <p:nvSpPr>
          <p:cNvPr id="61" name="Google Shape;61;p14"/>
          <p:cNvSpPr txBox="1">
            <a:spLocks noGrp="1"/>
          </p:cNvSpPr>
          <p:nvPr>
            <p:ph type="body" idx="1"/>
          </p:nvPr>
        </p:nvSpPr>
        <p:spPr>
          <a:xfrm>
            <a:off x="311700" y="1438825"/>
            <a:ext cx="8520600" cy="3416400"/>
          </a:xfrm>
          <a:prstGeom prst="rect">
            <a:avLst/>
          </a:prstGeom>
        </p:spPr>
        <p:txBody>
          <a:bodyPr spcFirstLastPara="1" wrap="square" lIns="91425" tIns="91425" rIns="91425" bIns="91425" anchor="t" anchorCtr="0">
            <a:noAutofit/>
          </a:bodyPr>
          <a:lstStyle/>
          <a:p>
            <a:pPr marL="342900" lvl="0" rtl="0">
              <a:lnSpc>
                <a:spcPct val="150000"/>
              </a:lnSpc>
              <a:spcBef>
                <a:spcPts val="0"/>
              </a:spcBef>
              <a:spcAft>
                <a:spcPts val="0"/>
              </a:spcAft>
              <a:buFont typeface="Arial" panose="020B0604020202020204" pitchFamily="34" charset="0"/>
              <a:buChar char="•"/>
            </a:pPr>
            <a:r>
              <a:rPr lang="en" sz="2000" dirty="0">
                <a:latin typeface="Roboto Light"/>
                <a:ea typeface="Roboto Light"/>
                <a:cs typeface="Roboto Light"/>
                <a:sym typeface="Roboto Light"/>
              </a:rPr>
              <a:t>Display and control of images on a computer screen</a:t>
            </a:r>
            <a:endParaRPr sz="2000" dirty="0">
              <a:latin typeface="Roboto Light"/>
              <a:ea typeface="Roboto Light"/>
              <a:cs typeface="Roboto Light"/>
              <a:sym typeface="Roboto Light"/>
            </a:endParaRPr>
          </a:p>
          <a:p>
            <a:pPr marL="457200" lvl="0" indent="-355600" rtl="0">
              <a:lnSpc>
                <a:spcPct val="150000"/>
              </a:lnSpc>
              <a:spcBef>
                <a:spcPts val="0"/>
              </a:spcBef>
              <a:spcAft>
                <a:spcPts val="0"/>
              </a:spcAft>
              <a:buSzPts val="2000"/>
              <a:buFont typeface="Arial" panose="020B0604020202020204" pitchFamily="34" charset="0"/>
              <a:buChar char="•"/>
            </a:pPr>
            <a:r>
              <a:rPr lang="en-US" sz="1600" dirty="0">
                <a:latin typeface="Roboto Light"/>
                <a:ea typeface="Roboto Light"/>
                <a:cs typeface="Roboto Light"/>
                <a:sym typeface="Roboto Light"/>
              </a:rPr>
              <a:t>Different methods: rasterization, ray tracing, etc.</a:t>
            </a:r>
          </a:p>
          <a:p>
            <a:pPr marL="457200" lvl="0" indent="-355600" rtl="0">
              <a:lnSpc>
                <a:spcPct val="150000"/>
              </a:lnSpc>
              <a:spcBef>
                <a:spcPts val="0"/>
              </a:spcBef>
              <a:spcAft>
                <a:spcPts val="0"/>
              </a:spcAft>
              <a:buSzPts val="2000"/>
              <a:buFont typeface="Arial" panose="020B0604020202020204" pitchFamily="34" charset="0"/>
              <a:buChar char="•"/>
            </a:pPr>
            <a:r>
              <a:rPr lang="en-US" sz="1600" dirty="0">
                <a:latin typeface="Roboto Light"/>
                <a:ea typeface="Roboto Light"/>
                <a:cs typeface="Roboto Light"/>
                <a:sym typeface="Roboto Light"/>
              </a:rPr>
              <a:t>Ray tracing is more realistic as well as more intensive</a:t>
            </a:r>
          </a:p>
          <a:p>
            <a:pPr marL="387350" indent="-285750">
              <a:lnSpc>
                <a:spcPct val="150000"/>
              </a:lnSpc>
              <a:buSzPts val="2000"/>
            </a:pPr>
            <a:endParaRPr lang="en-US" sz="1600" dirty="0">
              <a:latin typeface="Roboto Light"/>
              <a:ea typeface="Roboto Light"/>
              <a:cs typeface="Roboto Light"/>
              <a:sym typeface="Roboto Light"/>
            </a:endParaRPr>
          </a:p>
          <a:p>
            <a:pPr marL="101600" lvl="0" indent="0" algn="ctr" rtl="0">
              <a:lnSpc>
                <a:spcPct val="150000"/>
              </a:lnSpc>
              <a:spcBef>
                <a:spcPts val="0"/>
              </a:spcBef>
              <a:spcAft>
                <a:spcPts val="0"/>
              </a:spcAft>
              <a:buSzPts val="2000"/>
              <a:buNone/>
            </a:pPr>
            <a:r>
              <a:rPr lang="en-US" dirty="0">
                <a:latin typeface="Roboto Light"/>
                <a:ea typeface="Roboto Light"/>
                <a:cs typeface="Roboto Light"/>
                <a:sym typeface="Roboto Light"/>
              </a:rPr>
              <a:t>This internship: Ray Tracing</a:t>
            </a:r>
          </a:p>
          <a:p>
            <a:pPr marL="101600" lvl="0" indent="0" algn="ctr" rtl="0">
              <a:lnSpc>
                <a:spcPct val="150000"/>
              </a:lnSpc>
              <a:spcBef>
                <a:spcPts val="0"/>
              </a:spcBef>
              <a:spcAft>
                <a:spcPts val="0"/>
              </a:spcAft>
              <a:buSzPts val="2000"/>
              <a:buNone/>
            </a:pPr>
            <a:r>
              <a:rPr lang="en-US" dirty="0">
                <a:latin typeface="Roboto Light"/>
                <a:ea typeface="Roboto Light"/>
                <a:cs typeface="Roboto Light"/>
                <a:sym typeface="Roboto Light"/>
              </a:rPr>
              <a:t>How do we make our images more realistic and the rendering process faster?</a:t>
            </a:r>
          </a:p>
        </p:txBody>
      </p:sp>
    </p:spTree>
    <p:extLst>
      <p:ext uri="{BB962C8B-B14F-4D97-AF65-F5344CB8AC3E}">
        <p14:creationId xmlns:p14="http://schemas.microsoft.com/office/powerpoint/2010/main" val="2621375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65"/>
        <p:cNvGrpSpPr/>
        <p:nvPr/>
      </p:nvGrpSpPr>
      <p:grpSpPr>
        <a:xfrm>
          <a:off x="0" y="0"/>
          <a:ext cx="0" cy="0"/>
          <a:chOff x="0" y="0"/>
          <a:chExt cx="0" cy="0"/>
        </a:xfrm>
      </p:grpSpPr>
      <p:pic>
        <p:nvPicPr>
          <p:cNvPr id="66" name="Google Shape;66;p15"/>
          <p:cNvPicPr preferRelativeResize="0"/>
          <p:nvPr/>
        </p:nvPicPr>
        <p:blipFill>
          <a:blip r:embed="rId4">
            <a:alphaModFix/>
          </a:blip>
          <a:stretch>
            <a:fillRect/>
          </a:stretch>
        </p:blipFill>
        <p:spPr>
          <a:xfrm>
            <a:off x="0" y="0"/>
            <a:ext cx="9144000" cy="5143489"/>
          </a:xfrm>
          <a:prstGeom prst="rect">
            <a:avLst/>
          </a:prstGeom>
          <a:noFill/>
          <a:ln>
            <a:noFill/>
          </a:ln>
        </p:spPr>
      </p:pic>
      <p:sp>
        <p:nvSpPr>
          <p:cNvPr id="67" name="Google Shape;67;p15"/>
          <p:cNvSpPr txBox="1"/>
          <p:nvPr/>
        </p:nvSpPr>
        <p:spPr>
          <a:xfrm>
            <a:off x="6837550" y="4717200"/>
            <a:ext cx="2547300" cy="255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FFFFFF"/>
                </a:solidFill>
                <a:latin typeface="Roboto Light"/>
                <a:ea typeface="Roboto Light"/>
                <a:cs typeface="Roboto Light"/>
                <a:sym typeface="Roboto Light"/>
              </a:rPr>
              <a:t>Gran Turismo Sport (2017)</a:t>
            </a:r>
            <a:endParaRPr>
              <a:solidFill>
                <a:srgbClr val="FFFFFF"/>
              </a:solidFill>
              <a:latin typeface="Roboto Light"/>
              <a:ea typeface="Roboto Light"/>
              <a:cs typeface="Roboto Light"/>
              <a:sym typeface="Robo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latin typeface="Roboto"/>
                <a:ea typeface="Roboto"/>
                <a:cs typeface="Roboto"/>
                <a:sym typeface="Roboto"/>
              </a:rPr>
              <a:t>Ray Tracing – </a:t>
            </a:r>
            <a:r>
              <a:rPr lang="en-US" dirty="0">
                <a:latin typeface="Roboto"/>
                <a:ea typeface="Roboto"/>
                <a:cs typeface="Roboto"/>
                <a:sym typeface="Roboto"/>
              </a:rPr>
              <a:t>Implementation</a:t>
            </a:r>
            <a:endParaRPr dirty="0">
              <a:latin typeface="Roboto"/>
              <a:ea typeface="Roboto"/>
              <a:cs typeface="Roboto"/>
              <a:sym typeface="Roboto"/>
            </a:endParaRPr>
          </a:p>
        </p:txBody>
      </p:sp>
      <p:sp>
        <p:nvSpPr>
          <p:cNvPr id="73" name="Google Shape;73;p16"/>
          <p:cNvSpPr txBox="1">
            <a:spLocks noGrp="1"/>
          </p:cNvSpPr>
          <p:nvPr>
            <p:ph type="body" idx="1"/>
          </p:nvPr>
        </p:nvSpPr>
        <p:spPr>
          <a:xfrm>
            <a:off x="311699" y="1438825"/>
            <a:ext cx="8520599" cy="3416400"/>
          </a:xfrm>
          <a:prstGeom prst="rect">
            <a:avLst/>
          </a:prstGeom>
        </p:spPr>
        <p:txBody>
          <a:bodyPr spcFirstLastPara="1" wrap="square" lIns="91425" tIns="91425" rIns="91425" bIns="91425" anchor="t" anchorCtr="0">
            <a:noAutofit/>
          </a:bodyPr>
          <a:lstStyle/>
          <a:p>
            <a:pPr marL="457200" lvl="0" indent="-355600" rtl="0">
              <a:lnSpc>
                <a:spcPct val="150000"/>
              </a:lnSpc>
              <a:spcBef>
                <a:spcPts val="0"/>
              </a:spcBef>
              <a:spcAft>
                <a:spcPts val="0"/>
              </a:spcAft>
              <a:buSzPts val="2000"/>
              <a:buFont typeface="Arial" panose="020B0604020202020204" pitchFamily="34" charset="0"/>
              <a:buChar char="•"/>
            </a:pPr>
            <a:r>
              <a:rPr lang="en" dirty="0">
                <a:latin typeface="Roboto Light"/>
                <a:ea typeface="Roboto Light"/>
                <a:cs typeface="Roboto Light"/>
                <a:sym typeface="Roboto Light"/>
              </a:rPr>
              <a:t>All objects we see are illuminated by light</a:t>
            </a:r>
            <a:endParaRPr dirty="0">
              <a:latin typeface="Roboto Light"/>
              <a:ea typeface="Roboto Light"/>
              <a:cs typeface="Roboto Light"/>
              <a:sym typeface="Roboto Light"/>
            </a:endParaRPr>
          </a:p>
          <a:p>
            <a:pPr marL="457200" lvl="0" indent="-355600" rtl="0">
              <a:lnSpc>
                <a:spcPct val="150000"/>
              </a:lnSpc>
              <a:spcBef>
                <a:spcPts val="0"/>
              </a:spcBef>
              <a:spcAft>
                <a:spcPts val="0"/>
              </a:spcAft>
              <a:buSzPts val="2000"/>
              <a:buFont typeface="Arial" panose="020B0604020202020204" pitchFamily="34" charset="0"/>
              <a:buChar char="•"/>
            </a:pPr>
            <a:r>
              <a:rPr lang="en" dirty="0">
                <a:latin typeface="Roboto Light"/>
                <a:ea typeface="Roboto Light"/>
                <a:cs typeface="Roboto Light"/>
                <a:sym typeface="Roboto Light"/>
              </a:rPr>
              <a:t>Trace light beams backwards from our eyes to the light source and simulate how the light interacts with these objects</a:t>
            </a:r>
          </a:p>
          <a:p>
            <a:pPr marL="457200" lvl="0" indent="-355600" rtl="0">
              <a:lnSpc>
                <a:spcPct val="150000"/>
              </a:lnSpc>
              <a:spcBef>
                <a:spcPts val="0"/>
              </a:spcBef>
              <a:spcAft>
                <a:spcPts val="0"/>
              </a:spcAft>
              <a:buSzPts val="2000"/>
              <a:buFont typeface="Arial" panose="020B0604020202020204" pitchFamily="34" charset="0"/>
              <a:buChar char="•"/>
            </a:pPr>
            <a:r>
              <a:rPr lang="en" dirty="0">
                <a:latin typeface="Roboto Light"/>
                <a:ea typeface="Roboto Light"/>
                <a:cs typeface="Roboto Light"/>
                <a:sym typeface="Roboto Light"/>
              </a:rPr>
              <a:t>Shoot </a:t>
            </a:r>
            <a:r>
              <a:rPr lang="en-US" dirty="0">
                <a:latin typeface="Roboto Light"/>
                <a:ea typeface="Roboto Light"/>
                <a:cs typeface="Roboto Light"/>
                <a:sym typeface="Roboto Light"/>
              </a:rPr>
              <a:t>ray(s) for each pixel</a:t>
            </a:r>
            <a:endParaRPr dirty="0">
              <a:latin typeface="Roboto Light"/>
              <a:ea typeface="Roboto Light"/>
              <a:cs typeface="Roboto Light"/>
              <a:sym typeface="Roboto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latin typeface="Roboto"/>
                <a:ea typeface="Roboto"/>
                <a:cs typeface="Roboto"/>
                <a:sym typeface="Roboto"/>
              </a:rPr>
              <a:t>Rays and Objects</a:t>
            </a:r>
            <a:endParaRPr dirty="0">
              <a:latin typeface="Roboto"/>
              <a:ea typeface="Roboto"/>
              <a:cs typeface="Roboto"/>
              <a:sym typeface="Roboto"/>
            </a:endParaRPr>
          </a:p>
        </p:txBody>
      </p:sp>
      <p:sp>
        <p:nvSpPr>
          <p:cNvPr id="73" name="Google Shape;73;p16"/>
          <p:cNvSpPr txBox="1">
            <a:spLocks noGrp="1"/>
          </p:cNvSpPr>
          <p:nvPr>
            <p:ph type="body" idx="1"/>
          </p:nvPr>
        </p:nvSpPr>
        <p:spPr>
          <a:xfrm>
            <a:off x="311700" y="1438825"/>
            <a:ext cx="5084760" cy="3416400"/>
          </a:xfrm>
          <a:prstGeom prst="rect">
            <a:avLst/>
          </a:prstGeom>
        </p:spPr>
        <p:txBody>
          <a:bodyPr spcFirstLastPara="1" wrap="square" lIns="91425" tIns="91425" rIns="91425" bIns="91425" anchor="t" anchorCtr="0">
            <a:noAutofit/>
          </a:bodyPr>
          <a:lstStyle/>
          <a:p>
            <a:pPr marL="457200" lvl="0" indent="-355600" rtl="0">
              <a:lnSpc>
                <a:spcPct val="150000"/>
              </a:lnSpc>
              <a:spcBef>
                <a:spcPts val="0"/>
              </a:spcBef>
              <a:spcAft>
                <a:spcPts val="0"/>
              </a:spcAft>
              <a:buSzPts val="2000"/>
              <a:buFont typeface="Arial" panose="020B0604020202020204" pitchFamily="34" charset="0"/>
              <a:buChar char="•"/>
            </a:pPr>
            <a:r>
              <a:rPr lang="en-US" sz="1600" dirty="0">
                <a:latin typeface="Roboto Light"/>
                <a:ea typeface="Roboto Light"/>
                <a:cs typeface="Roboto Light"/>
                <a:sym typeface="Roboto Light"/>
              </a:rPr>
              <a:t>Start each ray at the camera – trace its path through a select pixel</a:t>
            </a:r>
          </a:p>
          <a:p>
            <a:pPr indent="-355600">
              <a:lnSpc>
                <a:spcPct val="150000"/>
              </a:lnSpc>
              <a:buSzPts val="2000"/>
              <a:buFont typeface="Arial" panose="020B0604020202020204" pitchFamily="34" charset="0"/>
              <a:buChar char="•"/>
            </a:pPr>
            <a:r>
              <a:rPr lang="en-US" sz="1600" dirty="0">
                <a:latin typeface="Roboto Light"/>
                <a:ea typeface="Roboto Light"/>
                <a:cs typeface="Roboto Light"/>
                <a:sym typeface="Roboto Light"/>
              </a:rPr>
              <a:t>Test for intersections with the objects in the scene – take the closest intersection and simulate the interaction between the ray and the object</a:t>
            </a:r>
          </a:p>
          <a:p>
            <a:pPr indent="-355600">
              <a:lnSpc>
                <a:spcPct val="150000"/>
              </a:lnSpc>
              <a:buSzPts val="2000"/>
              <a:buFont typeface="Arial" panose="020B0604020202020204" pitchFamily="34" charset="0"/>
              <a:buChar char="•"/>
            </a:pPr>
            <a:r>
              <a:rPr lang="en-US" sz="1600" dirty="0">
                <a:latin typeface="Roboto Light"/>
                <a:ea typeface="Roboto Light"/>
                <a:cs typeface="Roboto Light"/>
                <a:sym typeface="Roboto Light"/>
              </a:rPr>
              <a:t>Continue to trace the ray until it hits no objects or we terminate it</a:t>
            </a:r>
          </a:p>
          <a:p>
            <a:pPr indent="-355600">
              <a:lnSpc>
                <a:spcPct val="150000"/>
              </a:lnSpc>
              <a:buSzPts val="2000"/>
              <a:buFont typeface="Arial" panose="020B0604020202020204" pitchFamily="34" charset="0"/>
              <a:buChar char="•"/>
            </a:pPr>
            <a:r>
              <a:rPr lang="en-US" sz="1600" dirty="0">
                <a:latin typeface="Roboto Light"/>
                <a:ea typeface="Roboto Light"/>
                <a:cs typeface="Roboto Light"/>
                <a:sym typeface="Roboto Light"/>
              </a:rPr>
              <a:t>The result: one RGB color for the pixel we selected</a:t>
            </a:r>
          </a:p>
          <a:p>
            <a:pPr marL="457200" lvl="0" indent="-355600" rtl="0">
              <a:lnSpc>
                <a:spcPct val="150000"/>
              </a:lnSpc>
              <a:spcBef>
                <a:spcPts val="0"/>
              </a:spcBef>
              <a:spcAft>
                <a:spcPts val="0"/>
              </a:spcAft>
              <a:buSzPts val="2000"/>
              <a:buFont typeface="Arial" panose="020B0604020202020204" pitchFamily="34" charset="0"/>
              <a:buChar char="•"/>
            </a:pPr>
            <a:endParaRPr lang="en-US" sz="1600" dirty="0">
              <a:latin typeface="Roboto Light"/>
              <a:ea typeface="Roboto Light"/>
              <a:cs typeface="Roboto Light"/>
              <a:sym typeface="Roboto Light"/>
            </a:endParaRPr>
          </a:p>
        </p:txBody>
      </p:sp>
      <p:pic>
        <p:nvPicPr>
          <p:cNvPr id="4" name="Picture 3">
            <a:extLst>
              <a:ext uri="{FF2B5EF4-FFF2-40B4-BE49-F238E27FC236}">
                <a16:creationId xmlns:a16="http://schemas.microsoft.com/office/drawing/2014/main" id="{3E22926E-F109-4A9B-9B46-E33E499C4B5B}"/>
              </a:ext>
            </a:extLst>
          </p:cNvPr>
          <p:cNvPicPr>
            <a:picLocks noChangeAspect="1"/>
          </p:cNvPicPr>
          <p:nvPr/>
        </p:nvPicPr>
        <p:blipFill rotWithShape="1">
          <a:blip r:embed="rId4"/>
          <a:srcRect l="1607" t="8383" r="3083" b="6017"/>
          <a:stretch/>
        </p:blipFill>
        <p:spPr>
          <a:xfrm>
            <a:off x="5280667" y="1905075"/>
            <a:ext cx="3773391" cy="2372300"/>
          </a:xfrm>
          <a:prstGeom prst="rect">
            <a:avLst/>
          </a:prstGeom>
        </p:spPr>
      </p:pic>
    </p:spTree>
    <p:extLst>
      <p:ext uri="{BB962C8B-B14F-4D97-AF65-F5344CB8AC3E}">
        <p14:creationId xmlns:p14="http://schemas.microsoft.com/office/powerpoint/2010/main" val="156489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latin typeface="Roboto"/>
                <a:ea typeface="Roboto"/>
                <a:cs typeface="Roboto"/>
                <a:sym typeface="Roboto"/>
              </a:rPr>
              <a:t>Rays and Objects</a:t>
            </a:r>
            <a:endParaRPr dirty="0">
              <a:latin typeface="Roboto"/>
              <a:ea typeface="Roboto"/>
              <a:cs typeface="Roboto"/>
              <a:sym typeface="Roboto"/>
            </a:endParaRPr>
          </a:p>
        </p:txBody>
      </p:sp>
      <p:sp>
        <p:nvSpPr>
          <p:cNvPr id="73" name="Google Shape;73;p16"/>
          <p:cNvSpPr txBox="1">
            <a:spLocks noGrp="1"/>
          </p:cNvSpPr>
          <p:nvPr>
            <p:ph type="body" idx="1"/>
          </p:nvPr>
        </p:nvSpPr>
        <p:spPr>
          <a:xfrm>
            <a:off x="311699" y="1438825"/>
            <a:ext cx="8520599" cy="3416400"/>
          </a:xfrm>
          <a:prstGeom prst="rect">
            <a:avLst/>
          </a:prstGeom>
        </p:spPr>
        <p:txBody>
          <a:bodyPr spcFirstLastPara="1" wrap="square" lIns="91425" tIns="91425" rIns="91425" bIns="91425" anchor="t" anchorCtr="0">
            <a:noAutofit/>
          </a:bodyPr>
          <a:lstStyle/>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Antialiasing: send more than one ray per pixel, average the colors returned by each ray – this smooths rough edges</a:t>
            </a:r>
          </a:p>
        </p:txBody>
      </p:sp>
      <p:pic>
        <p:nvPicPr>
          <p:cNvPr id="2050" name="Picture 2" descr="https://lh4.googleusercontent.com/ZL7UvbXchlDCgkRhwLUOcF1tESpdL2ePkaPqcAhhpP6Xse9Uxgw0r68cxMiTj81scD1x0MWAuDjiMZkT9gEURUoyDt3tULKKMy-jfPnthVZ7XlYwBYofatTtRMdQ_J92WhM9CVMZLGk">
            <a:extLst>
              <a:ext uri="{FF2B5EF4-FFF2-40B4-BE49-F238E27FC236}">
                <a16:creationId xmlns:a16="http://schemas.microsoft.com/office/drawing/2014/main" id="{9501C796-F18E-48F3-B61A-1250D2CB48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3197" y="2026072"/>
            <a:ext cx="3285994" cy="2626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lh6.googleusercontent.com/RyjNj-z-30-YeQ9d-940OnXJ9ucNveHmEbB-3v8wUfGSl6m2bQ1f6p_bMqOyf8S0RbVnjhPYqKGOes-h60TZO3C5eK6Z03zvdIwxtQ-K8zdz-t5ERpaTOCOV5A_eyXI6BdM4Q_Uuu-c">
            <a:extLst>
              <a:ext uri="{FF2B5EF4-FFF2-40B4-BE49-F238E27FC236}">
                <a16:creationId xmlns:a16="http://schemas.microsoft.com/office/drawing/2014/main" id="{2AC39645-2FA0-4E27-95C7-96FB92FB08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655" y="2366359"/>
            <a:ext cx="2564678" cy="25646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lh6.googleusercontent.com/7Ws28Dxpv0zuR03HMiPuGTHDZHEn53sNlRoKrdBeYNoPKlktSgiRFfW4nlWU4-UsHMFWm_sB30QkeLNOHonvrsZCVTs8UKrtuy_RY2AylBxtwGL6QK2YwA9O9dNd7_MNg1foDw4wiPo">
            <a:extLst>
              <a:ext uri="{FF2B5EF4-FFF2-40B4-BE49-F238E27FC236}">
                <a16:creationId xmlns:a16="http://schemas.microsoft.com/office/drawing/2014/main" id="{618F453D-DDD6-45D1-BE18-E53D6C91A4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4957" y="2366359"/>
            <a:ext cx="2564678" cy="25646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3F5B8CD-70E0-4EE6-A363-C71F15AF7450}"/>
              </a:ext>
            </a:extLst>
          </p:cNvPr>
          <p:cNvSpPr/>
          <p:nvPr/>
        </p:nvSpPr>
        <p:spPr>
          <a:xfrm>
            <a:off x="1239411" y="4700196"/>
            <a:ext cx="1315263" cy="246221"/>
          </a:xfrm>
          <a:prstGeom prst="rect">
            <a:avLst/>
          </a:prstGeom>
        </p:spPr>
        <p:txBody>
          <a:bodyPr wrap="square">
            <a:spAutoFit/>
          </a:bodyPr>
          <a:lstStyle/>
          <a:p>
            <a:r>
              <a:rPr lang="en-US" sz="1000" dirty="0">
                <a:latin typeface="Roboto" panose="02000000000000000000" pitchFamily="2" charset="0"/>
              </a:rPr>
              <a:t>Without antialiasing</a:t>
            </a:r>
            <a:endParaRPr lang="en-US" sz="1000" dirty="0">
              <a:effectLst/>
            </a:endParaRPr>
          </a:p>
        </p:txBody>
      </p:sp>
      <p:sp>
        <p:nvSpPr>
          <p:cNvPr id="8" name="Rectangle 7">
            <a:extLst>
              <a:ext uri="{FF2B5EF4-FFF2-40B4-BE49-F238E27FC236}">
                <a16:creationId xmlns:a16="http://schemas.microsoft.com/office/drawing/2014/main" id="{9F4211FC-19DA-4EEF-BDEC-08B055B3D424}"/>
              </a:ext>
            </a:extLst>
          </p:cNvPr>
          <p:cNvSpPr/>
          <p:nvPr/>
        </p:nvSpPr>
        <p:spPr>
          <a:xfrm>
            <a:off x="3662065" y="4684816"/>
            <a:ext cx="1117880" cy="246221"/>
          </a:xfrm>
          <a:prstGeom prst="rect">
            <a:avLst/>
          </a:prstGeom>
        </p:spPr>
        <p:txBody>
          <a:bodyPr wrap="square">
            <a:spAutoFit/>
          </a:bodyPr>
          <a:lstStyle/>
          <a:p>
            <a:r>
              <a:rPr lang="en-US" sz="1000" dirty="0">
                <a:latin typeface="Roboto" panose="02000000000000000000" pitchFamily="2" charset="0"/>
              </a:rPr>
              <a:t>With antialiasing</a:t>
            </a:r>
            <a:endParaRPr lang="en-US" sz="1000" dirty="0">
              <a:effectLst/>
            </a:endParaRPr>
          </a:p>
        </p:txBody>
      </p:sp>
    </p:spTree>
    <p:extLst>
      <p:ext uri="{BB962C8B-B14F-4D97-AF65-F5344CB8AC3E}">
        <p14:creationId xmlns:p14="http://schemas.microsoft.com/office/powerpoint/2010/main" val="4166608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latin typeface="Roboto"/>
                <a:ea typeface="Roboto"/>
                <a:cs typeface="Roboto"/>
                <a:sym typeface="Roboto"/>
              </a:rPr>
              <a:t>Rays and Objects</a:t>
            </a:r>
            <a:endParaRPr dirty="0">
              <a:latin typeface="Roboto"/>
              <a:ea typeface="Roboto"/>
              <a:cs typeface="Roboto"/>
              <a:sym typeface="Roboto"/>
            </a:endParaRPr>
          </a:p>
        </p:txBody>
      </p:sp>
      <p:pic>
        <p:nvPicPr>
          <p:cNvPr id="7" name="Picture 6">
            <a:extLst>
              <a:ext uri="{FF2B5EF4-FFF2-40B4-BE49-F238E27FC236}">
                <a16:creationId xmlns:a16="http://schemas.microsoft.com/office/drawing/2014/main" id="{B5D70EBB-D12A-4539-9ECD-90D2510141F4}"/>
              </a:ext>
            </a:extLst>
          </p:cNvPr>
          <p:cNvPicPr>
            <a:picLocks noChangeAspect="1"/>
          </p:cNvPicPr>
          <p:nvPr/>
        </p:nvPicPr>
        <p:blipFill>
          <a:blip r:embed="rId4"/>
          <a:stretch>
            <a:fillRect/>
          </a:stretch>
        </p:blipFill>
        <p:spPr>
          <a:xfrm>
            <a:off x="1483964" y="1438825"/>
            <a:ext cx="6176072" cy="3088036"/>
          </a:xfrm>
          <a:prstGeom prst="rect">
            <a:avLst/>
          </a:prstGeom>
        </p:spPr>
      </p:pic>
      <p:sp>
        <p:nvSpPr>
          <p:cNvPr id="8" name="TextBox 7">
            <a:extLst>
              <a:ext uri="{FF2B5EF4-FFF2-40B4-BE49-F238E27FC236}">
                <a16:creationId xmlns:a16="http://schemas.microsoft.com/office/drawing/2014/main" id="{4283DFF5-F570-4E75-A599-1441FCE2EC9E}"/>
              </a:ext>
            </a:extLst>
          </p:cNvPr>
          <p:cNvSpPr txBox="1"/>
          <p:nvPr/>
        </p:nvSpPr>
        <p:spPr>
          <a:xfrm>
            <a:off x="1483964" y="4576341"/>
            <a:ext cx="6176072" cy="523220"/>
          </a:xfrm>
          <a:prstGeom prst="rect">
            <a:avLst/>
          </a:prstGeom>
          <a:noFill/>
        </p:spPr>
        <p:txBody>
          <a:bodyPr wrap="square" rtlCol="0">
            <a:spAutoFit/>
          </a:bodyPr>
          <a:lstStyle/>
          <a:p>
            <a:r>
              <a:rPr lang="en-US" dirty="0">
                <a:latin typeface="Roboto Light" panose="02000000000000000000" pitchFamily="2" charset="0"/>
                <a:ea typeface="Roboto Light" panose="02000000000000000000" pitchFamily="2" charset="0"/>
              </a:rPr>
              <a:t>Example: 3 spheres of different materials (metal and diffuse)</a:t>
            </a:r>
          </a:p>
          <a:p>
            <a:r>
              <a:rPr lang="en-US" dirty="0">
                <a:latin typeface="Roboto Light" panose="02000000000000000000" pitchFamily="2" charset="0"/>
                <a:ea typeface="Roboto Light" panose="02000000000000000000" pitchFamily="2" charset="0"/>
              </a:rPr>
              <a:t>The ray interacts with each object and material differently.</a:t>
            </a:r>
          </a:p>
        </p:txBody>
      </p:sp>
      <p:pic>
        <p:nvPicPr>
          <p:cNvPr id="3" name="Picture 2">
            <a:extLst>
              <a:ext uri="{FF2B5EF4-FFF2-40B4-BE49-F238E27FC236}">
                <a16:creationId xmlns:a16="http://schemas.microsoft.com/office/drawing/2014/main" id="{F6F324F6-6F3D-4829-86FE-DDC600BD8C42}"/>
              </a:ext>
            </a:extLst>
          </p:cNvPr>
          <p:cNvPicPr>
            <a:picLocks noChangeAspect="1"/>
          </p:cNvPicPr>
          <p:nvPr/>
        </p:nvPicPr>
        <p:blipFill>
          <a:blip r:embed="rId5"/>
          <a:stretch>
            <a:fillRect/>
          </a:stretch>
        </p:blipFill>
        <p:spPr>
          <a:xfrm>
            <a:off x="1483964" y="1438825"/>
            <a:ext cx="6176072" cy="3088036"/>
          </a:xfrm>
          <a:prstGeom prst="rect">
            <a:avLst/>
          </a:prstGeom>
        </p:spPr>
      </p:pic>
    </p:spTree>
    <p:extLst>
      <p:ext uri="{BB962C8B-B14F-4D97-AF65-F5344CB8AC3E}">
        <p14:creationId xmlns:p14="http://schemas.microsoft.com/office/powerpoint/2010/main" val="901251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8661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latin typeface="Roboto"/>
                <a:ea typeface="Roboto"/>
                <a:cs typeface="Roboto"/>
                <a:sym typeface="Roboto"/>
              </a:rPr>
              <a:t>Acceleration</a:t>
            </a:r>
            <a:endParaRPr dirty="0">
              <a:latin typeface="Roboto"/>
              <a:ea typeface="Roboto"/>
              <a:cs typeface="Roboto"/>
              <a:sym typeface="Roboto"/>
            </a:endParaRPr>
          </a:p>
        </p:txBody>
      </p:sp>
      <p:sp>
        <p:nvSpPr>
          <p:cNvPr id="73" name="Google Shape;73;p16"/>
          <p:cNvSpPr txBox="1">
            <a:spLocks noGrp="1"/>
          </p:cNvSpPr>
          <p:nvPr>
            <p:ph type="body" idx="1"/>
          </p:nvPr>
        </p:nvSpPr>
        <p:spPr>
          <a:xfrm>
            <a:off x="311699" y="1438825"/>
            <a:ext cx="4342679" cy="3416400"/>
          </a:xfrm>
          <a:prstGeom prst="rect">
            <a:avLst/>
          </a:prstGeom>
        </p:spPr>
        <p:txBody>
          <a:bodyPr spcFirstLastPara="1" wrap="square" lIns="91425" tIns="91425" rIns="91425" bIns="91425" anchor="t" anchorCtr="0">
            <a:noAutofit/>
          </a:bodyPr>
          <a:lstStyle/>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If we put together a bunch of triangles, we can make a mesh</a:t>
            </a:r>
          </a:p>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These meshes can have thousands, or even hundreds of thousands of triangles</a:t>
            </a:r>
          </a:p>
          <a:p>
            <a:pPr marL="457200" lvl="0" indent="-355600" rtl="0">
              <a:lnSpc>
                <a:spcPct val="150000"/>
              </a:lnSpc>
              <a:spcBef>
                <a:spcPts val="0"/>
              </a:spcBef>
              <a:spcAft>
                <a:spcPts val="0"/>
              </a:spcAft>
              <a:buSzPts val="2000"/>
              <a:buFont typeface="Arial" panose="020B0604020202020204" pitchFamily="34" charset="0"/>
              <a:buChar char="•"/>
            </a:pPr>
            <a:r>
              <a:rPr lang="en-US" dirty="0">
                <a:latin typeface="Roboto Light"/>
                <a:ea typeface="Roboto Light"/>
                <a:cs typeface="Roboto Light"/>
                <a:sym typeface="Roboto Light"/>
              </a:rPr>
              <a:t>This can make rendering extremely slow</a:t>
            </a:r>
          </a:p>
        </p:txBody>
      </p:sp>
      <p:pic>
        <p:nvPicPr>
          <p:cNvPr id="1026" name="Picture 2" descr="https://lh6.googleusercontent.com/nnHNN6lqvwgBUrHmfvsZOpWORhcA7tXEfTFavcbeNHIn82zb1JmKpab5wEZYETU7Zh1CkCla_1DxYF_LZSY-m-n7LEzZxOVI931zuIRRs0hhJMJR0-fQdJByH4dWquNnxsIGprHgC-s">
            <a:extLst>
              <a:ext uri="{FF2B5EF4-FFF2-40B4-BE49-F238E27FC236}">
                <a16:creationId xmlns:a16="http://schemas.microsoft.com/office/drawing/2014/main" id="{23AEA70C-F498-47F5-B089-07007813AA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16" t="15056" r="9279" b="12232"/>
          <a:stretch/>
        </p:blipFill>
        <p:spPr bwMode="auto">
          <a:xfrm>
            <a:off x="4572000" y="1570630"/>
            <a:ext cx="4440195" cy="2855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50390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1300</TotalTime>
  <Words>1723</Words>
  <Application>Microsoft Office PowerPoint</Application>
  <PresentationFormat>On-screen Show (16:9)</PresentationFormat>
  <Paragraphs>107</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Roboto Light</vt:lpstr>
      <vt:lpstr>Calibri</vt:lpstr>
      <vt:lpstr>Roboto</vt:lpstr>
      <vt:lpstr>Arial</vt:lpstr>
      <vt:lpstr>Cambria Math</vt:lpstr>
      <vt:lpstr>Simple Light</vt:lpstr>
      <vt:lpstr>Physically Based Rendering</vt:lpstr>
      <vt:lpstr>Overview</vt:lpstr>
      <vt:lpstr>Computer Graphics</vt:lpstr>
      <vt:lpstr>PowerPoint Presentation</vt:lpstr>
      <vt:lpstr>Ray Tracing – Implementation</vt:lpstr>
      <vt:lpstr>Rays and Objects</vt:lpstr>
      <vt:lpstr>Rays and Objects</vt:lpstr>
      <vt:lpstr>Rays and Objects</vt:lpstr>
      <vt:lpstr>Acceleration</vt:lpstr>
      <vt:lpstr>Acceleration – Bounding Volume</vt:lpstr>
      <vt:lpstr>PowerPoint Presentation</vt:lpstr>
      <vt:lpstr>Acceleration – Bounding Volume Hierarchy</vt:lpstr>
      <vt:lpstr>PowerPoint Presentation</vt:lpstr>
      <vt:lpstr>Lighting</vt:lpstr>
      <vt:lpstr>Monte Carlo Path Tracing (MCPT)</vt:lpstr>
      <vt:lpstr>Monte Carlo Path Tracing</vt:lpstr>
      <vt:lpstr>Results</vt:lpstr>
      <vt:lpstr>References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Physically Based Rendering</dc:title>
  <dc:creator>Raymond Liu</dc:creator>
  <cp:lastModifiedBy>Raymond Liu</cp:lastModifiedBy>
  <cp:revision>47</cp:revision>
  <dcterms:modified xsi:type="dcterms:W3CDTF">2018-08-17T06:50:59Z</dcterms:modified>
</cp:coreProperties>
</file>